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6" r:id="rId5"/>
  </p:sldMasterIdLst>
  <p:notesMasterIdLst>
    <p:notesMasterId r:id="rId55"/>
  </p:notesMasterIdLst>
  <p:handoutMasterIdLst>
    <p:handoutMasterId r:id="rId56"/>
  </p:handoutMasterIdLst>
  <p:sldIdLst>
    <p:sldId id="327" r:id="rId6"/>
    <p:sldId id="334" r:id="rId7"/>
    <p:sldId id="267" r:id="rId8"/>
    <p:sldId id="331" r:id="rId9"/>
    <p:sldId id="298" r:id="rId10"/>
    <p:sldId id="335" r:id="rId11"/>
    <p:sldId id="336" r:id="rId12"/>
    <p:sldId id="357" r:id="rId13"/>
    <p:sldId id="358" r:id="rId14"/>
    <p:sldId id="338" r:id="rId15"/>
    <p:sldId id="339" r:id="rId16"/>
    <p:sldId id="340" r:id="rId17"/>
    <p:sldId id="341" r:id="rId18"/>
    <p:sldId id="342" r:id="rId19"/>
    <p:sldId id="343" r:id="rId20"/>
    <p:sldId id="277" r:id="rId21"/>
    <p:sldId id="284" r:id="rId22"/>
    <p:sldId id="344" r:id="rId23"/>
    <p:sldId id="347" r:id="rId24"/>
    <p:sldId id="346" r:id="rId25"/>
    <p:sldId id="348" r:id="rId26"/>
    <p:sldId id="349" r:id="rId27"/>
    <p:sldId id="350" r:id="rId28"/>
    <p:sldId id="270" r:id="rId29"/>
    <p:sldId id="352" r:id="rId30"/>
    <p:sldId id="310" r:id="rId31"/>
    <p:sldId id="311" r:id="rId32"/>
    <p:sldId id="312" r:id="rId33"/>
    <p:sldId id="314" r:id="rId34"/>
    <p:sldId id="353" r:id="rId35"/>
    <p:sldId id="315" r:id="rId36"/>
    <p:sldId id="316" r:id="rId37"/>
    <p:sldId id="317" r:id="rId38"/>
    <p:sldId id="294" r:id="rId39"/>
    <p:sldId id="296" r:id="rId40"/>
    <p:sldId id="354" r:id="rId41"/>
    <p:sldId id="319" r:id="rId42"/>
    <p:sldId id="321" r:id="rId43"/>
    <p:sldId id="322" r:id="rId44"/>
    <p:sldId id="323" r:id="rId45"/>
    <p:sldId id="324" r:id="rId46"/>
    <p:sldId id="355" r:id="rId47"/>
    <p:sldId id="356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0948CB"/>
    <a:srgbClr val="0B49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77737" autoAdjust="0"/>
  </p:normalViewPr>
  <p:slideViewPr>
    <p:cSldViewPr snapToGrid="0" snapToObjects="1">
      <p:cViewPr varScale="1">
        <p:scale>
          <a:sx n="56" d="100"/>
          <a:sy n="56" d="100"/>
        </p:scale>
        <p:origin x="148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AD1A8-CCA9-450D-B2BF-2DA90C8F9F2E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0B6412-78AD-445E-B9FE-422C49267EC7}">
      <dgm:prSet phldrT="[Text]" custT="1"/>
      <dgm:spPr/>
      <dgm:t>
        <a:bodyPr/>
        <a:lstStyle/>
        <a:p>
          <a:r>
            <a:rPr lang="en-US" sz="2400" dirty="0"/>
            <a:t>Exploratory Data Analysis-EDA Process</a:t>
          </a:r>
        </a:p>
      </dgm:t>
    </dgm:pt>
    <dgm:pt modelId="{0006D5CC-D31D-43A5-A649-D5BE6BDF728A}" type="parTrans" cxnId="{9DFF5104-1D6D-4F3C-8D24-B88C70B723E4}">
      <dgm:prSet/>
      <dgm:spPr/>
      <dgm:t>
        <a:bodyPr/>
        <a:lstStyle/>
        <a:p>
          <a:endParaRPr lang="en-US"/>
        </a:p>
      </dgm:t>
    </dgm:pt>
    <dgm:pt modelId="{08CA60AA-13E2-4008-A206-1D75B4E8282E}" type="sibTrans" cxnId="{9DFF5104-1D6D-4F3C-8D24-B88C70B723E4}">
      <dgm:prSet/>
      <dgm:spPr/>
      <dgm:t>
        <a:bodyPr/>
        <a:lstStyle/>
        <a:p>
          <a:endParaRPr lang="en-US"/>
        </a:p>
      </dgm:t>
    </dgm:pt>
    <dgm:pt modelId="{06592E50-06E1-4511-BCBA-B2903A702DE6}">
      <dgm:prSet phldrT="[Text]" custT="1"/>
      <dgm:spPr/>
      <dgm:t>
        <a:bodyPr/>
        <a:lstStyle/>
        <a:p>
          <a:r>
            <a:rPr lang="en-US" sz="2000" dirty="0"/>
            <a:t>Calculate the number of Launches on each site</a:t>
          </a:r>
        </a:p>
      </dgm:t>
    </dgm:pt>
    <dgm:pt modelId="{753FE65E-984E-4ECD-AB7A-67FA780F5F58}" type="parTrans" cxnId="{4C0E6810-9CBB-425F-B316-F48B72B58F46}">
      <dgm:prSet/>
      <dgm:spPr/>
      <dgm:t>
        <a:bodyPr/>
        <a:lstStyle/>
        <a:p>
          <a:endParaRPr lang="en-US"/>
        </a:p>
      </dgm:t>
    </dgm:pt>
    <dgm:pt modelId="{E2B78F20-5368-4A58-ADF4-CBC64B8D22BD}" type="sibTrans" cxnId="{4C0E6810-9CBB-425F-B316-F48B72B58F46}">
      <dgm:prSet/>
      <dgm:spPr/>
      <dgm:t>
        <a:bodyPr/>
        <a:lstStyle/>
        <a:p>
          <a:endParaRPr lang="en-US"/>
        </a:p>
      </dgm:t>
    </dgm:pt>
    <dgm:pt modelId="{988BECBC-5A39-4F2F-98F6-1C0463431150}">
      <dgm:prSet phldrT="[Text]" custT="1"/>
      <dgm:spPr/>
      <dgm:t>
        <a:bodyPr/>
        <a:lstStyle/>
        <a:p>
          <a:r>
            <a:rPr lang="en-US" sz="1400" dirty="0"/>
            <a:t>Calculate the number and occurrence of mission outcome per orbit type</a:t>
          </a:r>
        </a:p>
      </dgm:t>
    </dgm:pt>
    <dgm:pt modelId="{73FD10F5-B72F-4B8B-B784-FB8935221D1C}" type="parTrans" cxnId="{99876685-2B26-40F8-B9CD-889BD85C1F77}">
      <dgm:prSet/>
      <dgm:spPr/>
      <dgm:t>
        <a:bodyPr/>
        <a:lstStyle/>
        <a:p>
          <a:endParaRPr lang="en-US"/>
        </a:p>
      </dgm:t>
    </dgm:pt>
    <dgm:pt modelId="{224FC0EF-56D4-455E-B79E-56299B49B6E7}" type="sibTrans" cxnId="{99876685-2B26-40F8-B9CD-889BD85C1F77}">
      <dgm:prSet/>
      <dgm:spPr/>
      <dgm:t>
        <a:bodyPr/>
        <a:lstStyle/>
        <a:p>
          <a:endParaRPr lang="en-US"/>
        </a:p>
      </dgm:t>
    </dgm:pt>
    <dgm:pt modelId="{5B074F36-B58F-4339-ADF5-3E9C08939947}">
      <dgm:prSet phldrT="[Text]" custT="1"/>
      <dgm:spPr/>
      <dgm:t>
        <a:bodyPr/>
        <a:lstStyle/>
        <a:p>
          <a:r>
            <a:rPr lang="en-US" sz="1400" dirty="0"/>
            <a:t>Export dataset as CSV</a:t>
          </a:r>
        </a:p>
      </dgm:t>
    </dgm:pt>
    <dgm:pt modelId="{E65036B4-F9B5-4DA9-8368-76BA5C0AD294}" type="parTrans" cxnId="{B6DC3A74-1183-401E-9E69-29CF16E27968}">
      <dgm:prSet/>
      <dgm:spPr/>
      <dgm:t>
        <a:bodyPr/>
        <a:lstStyle/>
        <a:p>
          <a:endParaRPr lang="en-US"/>
        </a:p>
      </dgm:t>
    </dgm:pt>
    <dgm:pt modelId="{7485469D-D38C-4A12-8323-6D5C09B78014}" type="sibTrans" cxnId="{B6DC3A74-1183-401E-9E69-29CF16E27968}">
      <dgm:prSet/>
      <dgm:spPr/>
      <dgm:t>
        <a:bodyPr/>
        <a:lstStyle/>
        <a:p>
          <a:endParaRPr lang="en-US"/>
        </a:p>
      </dgm:t>
    </dgm:pt>
    <dgm:pt modelId="{BB77B256-BB33-4F68-B134-2E24394337FE}">
      <dgm:prSet phldrT="[Text]" custT="1"/>
      <dgm:spPr/>
      <dgm:t>
        <a:bodyPr/>
        <a:lstStyle/>
        <a:p>
          <a:r>
            <a:rPr lang="en-US" sz="2000" dirty="0"/>
            <a:t>Calculate the number of occurrence for each Orbit</a:t>
          </a:r>
        </a:p>
      </dgm:t>
    </dgm:pt>
    <dgm:pt modelId="{340A80D5-D6E2-4DD5-89AA-07F78ACFE7A3}" type="parTrans" cxnId="{05F1B391-937A-4FAA-ACE7-52F29E2A38E9}">
      <dgm:prSet/>
      <dgm:spPr/>
      <dgm:t>
        <a:bodyPr/>
        <a:lstStyle/>
        <a:p>
          <a:endParaRPr lang="en-US"/>
        </a:p>
      </dgm:t>
    </dgm:pt>
    <dgm:pt modelId="{1A8DCF4B-8365-458B-95DB-78A15B1E673E}" type="sibTrans" cxnId="{05F1B391-937A-4FAA-ACE7-52F29E2A38E9}">
      <dgm:prSet/>
      <dgm:spPr/>
      <dgm:t>
        <a:bodyPr/>
        <a:lstStyle/>
        <a:p>
          <a:endParaRPr lang="en-US"/>
        </a:p>
      </dgm:t>
    </dgm:pt>
    <dgm:pt modelId="{2D4A4B92-D05E-4578-AF50-A96D21B3484A}">
      <dgm:prSet phldrT="[Text]" custT="1"/>
      <dgm:spPr/>
      <dgm:t>
        <a:bodyPr/>
        <a:lstStyle/>
        <a:p>
          <a:r>
            <a:rPr lang="en-US" sz="1400" dirty="0"/>
            <a:t>Work out </a:t>
          </a:r>
          <a:r>
            <a:rPr lang="en-US" sz="1400" b="1" dirty="0"/>
            <a:t>Success Rate</a:t>
          </a:r>
          <a:r>
            <a:rPr lang="en-US" sz="1400" dirty="0"/>
            <a:t> for every landing in dataset</a:t>
          </a:r>
        </a:p>
      </dgm:t>
    </dgm:pt>
    <dgm:pt modelId="{218C1FB7-31B7-4282-BBE7-04B5B4341572}" type="parTrans" cxnId="{DA63B9DB-7164-43E7-A367-AD84593722E6}">
      <dgm:prSet/>
      <dgm:spPr/>
      <dgm:t>
        <a:bodyPr/>
        <a:lstStyle/>
        <a:p>
          <a:endParaRPr lang="en-US"/>
        </a:p>
      </dgm:t>
    </dgm:pt>
    <dgm:pt modelId="{63E2AE43-4AEA-4979-9FFD-4764884704EA}" type="sibTrans" cxnId="{DA63B9DB-7164-43E7-A367-AD84593722E6}">
      <dgm:prSet/>
      <dgm:spPr/>
      <dgm:t>
        <a:bodyPr/>
        <a:lstStyle/>
        <a:p>
          <a:endParaRPr lang="en-US"/>
        </a:p>
      </dgm:t>
    </dgm:pt>
    <dgm:pt modelId="{7DB63423-51D2-4C65-9B26-44FA0535BE17}">
      <dgm:prSet phldrT="[Text]" custT="1"/>
      <dgm:spPr/>
      <dgm:t>
        <a:bodyPr/>
        <a:lstStyle/>
        <a:p>
          <a:r>
            <a:rPr lang="en-US" sz="1400" dirty="0"/>
            <a:t>Create landing outcomes </a:t>
          </a:r>
          <a:r>
            <a:rPr lang="en-US" sz="1400" b="1" dirty="0"/>
            <a:t>Labels</a:t>
          </a:r>
          <a:r>
            <a:rPr lang="en-US" sz="1400" dirty="0"/>
            <a:t> from </a:t>
          </a:r>
          <a:r>
            <a:rPr lang="en-US" sz="1400" b="1" dirty="0">
              <a:solidFill>
                <a:srgbClr val="0070C0"/>
              </a:solidFill>
              <a:highlight>
                <a:srgbClr val="000080"/>
              </a:highlight>
            </a:rPr>
            <a:t>outcome</a:t>
          </a:r>
          <a:r>
            <a:rPr lang="en-US" sz="1400" dirty="0">
              <a:solidFill>
                <a:srgbClr val="0070C0"/>
              </a:solidFill>
              <a:highlight>
                <a:srgbClr val="000080"/>
              </a:highlight>
            </a:rPr>
            <a:t> </a:t>
          </a:r>
          <a:r>
            <a:rPr lang="en-US" sz="1400" dirty="0"/>
            <a:t>column</a:t>
          </a:r>
        </a:p>
      </dgm:t>
    </dgm:pt>
    <dgm:pt modelId="{AC783786-16F9-4411-B2D1-59895F5C482D}" type="parTrans" cxnId="{B2FE223A-0E27-4FA8-82CE-252DC1468BB5}">
      <dgm:prSet/>
      <dgm:spPr/>
      <dgm:t>
        <a:bodyPr/>
        <a:lstStyle/>
        <a:p>
          <a:endParaRPr lang="en-US"/>
        </a:p>
      </dgm:t>
    </dgm:pt>
    <dgm:pt modelId="{CB2F2D21-694E-4E31-B9D8-056345C0A556}" type="sibTrans" cxnId="{B2FE223A-0E27-4FA8-82CE-252DC1468BB5}">
      <dgm:prSet/>
      <dgm:spPr/>
      <dgm:t>
        <a:bodyPr/>
        <a:lstStyle/>
        <a:p>
          <a:endParaRPr lang="en-US"/>
        </a:p>
      </dgm:t>
    </dgm:pt>
    <dgm:pt modelId="{821713BE-8E6C-4949-9A4F-7C828BF6036E}" type="pres">
      <dgm:prSet presAssocID="{307AD1A8-CCA9-450D-B2BF-2DA90C8F9F2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F572EE-6713-4FC1-8551-4DF02F123989}" type="pres">
      <dgm:prSet presAssocID="{F90B6412-78AD-445E-B9FE-422C49267EC7}" presName="vertOne" presStyleCnt="0"/>
      <dgm:spPr/>
    </dgm:pt>
    <dgm:pt modelId="{CF503E3E-9528-4DC5-9B4D-D5A82893C88B}" type="pres">
      <dgm:prSet presAssocID="{F90B6412-78AD-445E-B9FE-422C49267EC7}" presName="txOne" presStyleLbl="node0" presStyleIdx="0" presStyleCnt="1" custLinFactNeighborX="397" custLinFactNeighborY="48919">
        <dgm:presLayoutVars>
          <dgm:chPref val="3"/>
        </dgm:presLayoutVars>
      </dgm:prSet>
      <dgm:spPr/>
    </dgm:pt>
    <dgm:pt modelId="{2E860EE6-6090-4BA0-82D1-23B5D13B40C6}" type="pres">
      <dgm:prSet presAssocID="{F90B6412-78AD-445E-B9FE-422C49267EC7}" presName="parTransOne" presStyleCnt="0"/>
      <dgm:spPr/>
    </dgm:pt>
    <dgm:pt modelId="{A8D82F6D-8E81-4C04-B7D6-F62E012C500B}" type="pres">
      <dgm:prSet presAssocID="{F90B6412-78AD-445E-B9FE-422C49267EC7}" presName="horzOne" presStyleCnt="0"/>
      <dgm:spPr/>
    </dgm:pt>
    <dgm:pt modelId="{19758D09-F4EE-4D7C-A310-B84F40A16B25}" type="pres">
      <dgm:prSet presAssocID="{06592E50-06E1-4511-BCBA-B2903A702DE6}" presName="vertTwo" presStyleCnt="0"/>
      <dgm:spPr/>
    </dgm:pt>
    <dgm:pt modelId="{C223DA8D-F16F-4310-9268-4DF9AF31C283}" type="pres">
      <dgm:prSet presAssocID="{06592E50-06E1-4511-BCBA-B2903A702DE6}" presName="txTwo" presStyleLbl="node2" presStyleIdx="0" presStyleCnt="2">
        <dgm:presLayoutVars>
          <dgm:chPref val="3"/>
        </dgm:presLayoutVars>
      </dgm:prSet>
      <dgm:spPr/>
    </dgm:pt>
    <dgm:pt modelId="{1E362788-D7A4-433D-91DF-5E2C537E49B4}" type="pres">
      <dgm:prSet presAssocID="{06592E50-06E1-4511-BCBA-B2903A702DE6}" presName="parTransTwo" presStyleCnt="0"/>
      <dgm:spPr/>
    </dgm:pt>
    <dgm:pt modelId="{4CB6DB0C-6103-4462-A775-70558C21054B}" type="pres">
      <dgm:prSet presAssocID="{06592E50-06E1-4511-BCBA-B2903A702DE6}" presName="horzTwo" presStyleCnt="0"/>
      <dgm:spPr/>
    </dgm:pt>
    <dgm:pt modelId="{794947DC-B2C4-48EA-9DFE-E00ACC9D4B76}" type="pres">
      <dgm:prSet presAssocID="{988BECBC-5A39-4F2F-98F6-1C0463431150}" presName="vertThree" presStyleCnt="0"/>
      <dgm:spPr/>
    </dgm:pt>
    <dgm:pt modelId="{A39FD5DB-A98D-4FCB-B53E-B74AE4CA6264}" type="pres">
      <dgm:prSet presAssocID="{988BECBC-5A39-4F2F-98F6-1C0463431150}" presName="txThree" presStyleLbl="node3" presStyleIdx="0" presStyleCnt="4">
        <dgm:presLayoutVars>
          <dgm:chPref val="3"/>
        </dgm:presLayoutVars>
      </dgm:prSet>
      <dgm:spPr/>
    </dgm:pt>
    <dgm:pt modelId="{6276DC16-CA63-4FEB-BC42-0AD92AE549F5}" type="pres">
      <dgm:prSet presAssocID="{988BECBC-5A39-4F2F-98F6-1C0463431150}" presName="horzThree" presStyleCnt="0"/>
      <dgm:spPr/>
    </dgm:pt>
    <dgm:pt modelId="{4CE99FC1-65E9-4B75-BC13-616F9E62606A}" type="pres">
      <dgm:prSet presAssocID="{224FC0EF-56D4-455E-B79E-56299B49B6E7}" presName="sibSpaceThree" presStyleCnt="0"/>
      <dgm:spPr/>
    </dgm:pt>
    <dgm:pt modelId="{42281B4D-E94C-43B7-8717-ED67D6D6943C}" type="pres">
      <dgm:prSet presAssocID="{5B074F36-B58F-4339-ADF5-3E9C08939947}" presName="vertThree" presStyleCnt="0"/>
      <dgm:spPr/>
    </dgm:pt>
    <dgm:pt modelId="{481A4A50-C5EA-48C1-89BE-03892787FEBB}" type="pres">
      <dgm:prSet presAssocID="{5B074F36-B58F-4339-ADF5-3E9C08939947}" presName="txThree" presStyleLbl="node3" presStyleIdx="1" presStyleCnt="4" custScaleX="74786">
        <dgm:presLayoutVars>
          <dgm:chPref val="3"/>
        </dgm:presLayoutVars>
      </dgm:prSet>
      <dgm:spPr/>
    </dgm:pt>
    <dgm:pt modelId="{4F47B90C-2EE8-4FAC-A8C1-FD8A901F8E13}" type="pres">
      <dgm:prSet presAssocID="{5B074F36-B58F-4339-ADF5-3E9C08939947}" presName="horzThree" presStyleCnt="0"/>
      <dgm:spPr/>
    </dgm:pt>
    <dgm:pt modelId="{11F3A0E3-A484-459F-A898-F8386A2B5B57}" type="pres">
      <dgm:prSet presAssocID="{7485469D-D38C-4A12-8323-6D5C09B78014}" presName="sibSpaceThree" presStyleCnt="0"/>
      <dgm:spPr/>
    </dgm:pt>
    <dgm:pt modelId="{B7184EB6-A899-4639-9339-30702D575117}" type="pres">
      <dgm:prSet presAssocID="{7DB63423-51D2-4C65-9B26-44FA0535BE17}" presName="vertThree" presStyleCnt="0"/>
      <dgm:spPr/>
    </dgm:pt>
    <dgm:pt modelId="{15062C43-4338-4D3A-981C-F157C09985A2}" type="pres">
      <dgm:prSet presAssocID="{7DB63423-51D2-4C65-9B26-44FA0535BE17}" presName="txThree" presStyleLbl="node3" presStyleIdx="2" presStyleCnt="4">
        <dgm:presLayoutVars>
          <dgm:chPref val="3"/>
        </dgm:presLayoutVars>
      </dgm:prSet>
      <dgm:spPr/>
    </dgm:pt>
    <dgm:pt modelId="{20A6A2F1-1493-4747-9B0C-2EF21504D651}" type="pres">
      <dgm:prSet presAssocID="{7DB63423-51D2-4C65-9B26-44FA0535BE17}" presName="horzThree" presStyleCnt="0"/>
      <dgm:spPr/>
    </dgm:pt>
    <dgm:pt modelId="{4EC05597-2D66-47FB-845A-083F668D529A}" type="pres">
      <dgm:prSet presAssocID="{E2B78F20-5368-4A58-ADF4-CBC64B8D22BD}" presName="sibSpaceTwo" presStyleCnt="0"/>
      <dgm:spPr/>
    </dgm:pt>
    <dgm:pt modelId="{4DB63557-E0EF-411A-9473-667887BD8FBA}" type="pres">
      <dgm:prSet presAssocID="{BB77B256-BB33-4F68-B134-2E24394337FE}" presName="vertTwo" presStyleCnt="0"/>
      <dgm:spPr/>
    </dgm:pt>
    <dgm:pt modelId="{B303C0E7-5943-45C6-BBBB-7023B9301225}" type="pres">
      <dgm:prSet presAssocID="{BB77B256-BB33-4F68-B134-2E24394337FE}" presName="txTwo" presStyleLbl="node2" presStyleIdx="1" presStyleCnt="2" custLinFactNeighborX="36" custLinFactNeighborY="-3462">
        <dgm:presLayoutVars>
          <dgm:chPref val="3"/>
        </dgm:presLayoutVars>
      </dgm:prSet>
      <dgm:spPr/>
    </dgm:pt>
    <dgm:pt modelId="{C8E570BF-F957-4F90-8FC3-A1FE51CD8B44}" type="pres">
      <dgm:prSet presAssocID="{BB77B256-BB33-4F68-B134-2E24394337FE}" presName="parTransTwo" presStyleCnt="0"/>
      <dgm:spPr/>
    </dgm:pt>
    <dgm:pt modelId="{7A7C24ED-A3D8-4663-BC5D-69CE1A432109}" type="pres">
      <dgm:prSet presAssocID="{BB77B256-BB33-4F68-B134-2E24394337FE}" presName="horzTwo" presStyleCnt="0"/>
      <dgm:spPr/>
    </dgm:pt>
    <dgm:pt modelId="{2B9A6E1F-5175-45AE-B3F0-C975A985C1BD}" type="pres">
      <dgm:prSet presAssocID="{2D4A4B92-D05E-4578-AF50-A96D21B3484A}" presName="vertThree" presStyleCnt="0"/>
      <dgm:spPr/>
    </dgm:pt>
    <dgm:pt modelId="{62722B79-58A3-4ADD-B726-A4B9E0A0B6C4}" type="pres">
      <dgm:prSet presAssocID="{2D4A4B92-D05E-4578-AF50-A96D21B3484A}" presName="txThree" presStyleLbl="node3" presStyleIdx="3" presStyleCnt="4">
        <dgm:presLayoutVars>
          <dgm:chPref val="3"/>
        </dgm:presLayoutVars>
      </dgm:prSet>
      <dgm:spPr/>
    </dgm:pt>
    <dgm:pt modelId="{C9F52FEA-E040-43E0-8BE4-615601624C96}" type="pres">
      <dgm:prSet presAssocID="{2D4A4B92-D05E-4578-AF50-A96D21B3484A}" presName="horzThree" presStyleCnt="0"/>
      <dgm:spPr/>
    </dgm:pt>
  </dgm:ptLst>
  <dgm:cxnLst>
    <dgm:cxn modelId="{9DFF5104-1D6D-4F3C-8D24-B88C70B723E4}" srcId="{307AD1A8-CCA9-450D-B2BF-2DA90C8F9F2E}" destId="{F90B6412-78AD-445E-B9FE-422C49267EC7}" srcOrd="0" destOrd="0" parTransId="{0006D5CC-D31D-43A5-A649-D5BE6BDF728A}" sibTransId="{08CA60AA-13E2-4008-A206-1D75B4E8282E}"/>
    <dgm:cxn modelId="{4C0E6810-9CBB-425F-B316-F48B72B58F46}" srcId="{F90B6412-78AD-445E-B9FE-422C49267EC7}" destId="{06592E50-06E1-4511-BCBA-B2903A702DE6}" srcOrd="0" destOrd="0" parTransId="{753FE65E-984E-4ECD-AB7A-67FA780F5F58}" sibTransId="{E2B78F20-5368-4A58-ADF4-CBC64B8D22BD}"/>
    <dgm:cxn modelId="{B2FE223A-0E27-4FA8-82CE-252DC1468BB5}" srcId="{06592E50-06E1-4511-BCBA-B2903A702DE6}" destId="{7DB63423-51D2-4C65-9B26-44FA0535BE17}" srcOrd="2" destOrd="0" parTransId="{AC783786-16F9-4411-B2D1-59895F5C482D}" sibTransId="{CB2F2D21-694E-4E31-B9D8-056345C0A556}"/>
    <dgm:cxn modelId="{B6DC3A74-1183-401E-9E69-29CF16E27968}" srcId="{06592E50-06E1-4511-BCBA-B2903A702DE6}" destId="{5B074F36-B58F-4339-ADF5-3E9C08939947}" srcOrd="1" destOrd="0" parTransId="{E65036B4-F9B5-4DA9-8368-76BA5C0AD294}" sibTransId="{7485469D-D38C-4A12-8323-6D5C09B78014}"/>
    <dgm:cxn modelId="{C12C2A55-233B-4DD2-B883-6297201E4426}" type="presOf" srcId="{2D4A4B92-D05E-4578-AF50-A96D21B3484A}" destId="{62722B79-58A3-4ADD-B726-A4B9E0A0B6C4}" srcOrd="0" destOrd="0" presId="urn:microsoft.com/office/officeart/2005/8/layout/hierarchy4"/>
    <dgm:cxn modelId="{99876685-2B26-40F8-B9CD-889BD85C1F77}" srcId="{06592E50-06E1-4511-BCBA-B2903A702DE6}" destId="{988BECBC-5A39-4F2F-98F6-1C0463431150}" srcOrd="0" destOrd="0" parTransId="{73FD10F5-B72F-4B8B-B784-FB8935221D1C}" sibTransId="{224FC0EF-56D4-455E-B79E-56299B49B6E7}"/>
    <dgm:cxn modelId="{FC43A186-0667-4A92-AAF1-65D905FCE946}" type="presOf" srcId="{7DB63423-51D2-4C65-9B26-44FA0535BE17}" destId="{15062C43-4338-4D3A-981C-F157C09985A2}" srcOrd="0" destOrd="0" presId="urn:microsoft.com/office/officeart/2005/8/layout/hierarchy4"/>
    <dgm:cxn modelId="{049F5A88-A404-4778-9FDF-58C9FFD1EBE4}" type="presOf" srcId="{F90B6412-78AD-445E-B9FE-422C49267EC7}" destId="{CF503E3E-9528-4DC5-9B4D-D5A82893C88B}" srcOrd="0" destOrd="0" presId="urn:microsoft.com/office/officeart/2005/8/layout/hierarchy4"/>
    <dgm:cxn modelId="{05F1B391-937A-4FAA-ACE7-52F29E2A38E9}" srcId="{F90B6412-78AD-445E-B9FE-422C49267EC7}" destId="{BB77B256-BB33-4F68-B134-2E24394337FE}" srcOrd="1" destOrd="0" parTransId="{340A80D5-D6E2-4DD5-89AA-07F78ACFE7A3}" sibTransId="{1A8DCF4B-8365-458B-95DB-78A15B1E673E}"/>
    <dgm:cxn modelId="{2C402C96-089E-41CF-9AD9-142519F8F59C}" type="presOf" srcId="{BB77B256-BB33-4F68-B134-2E24394337FE}" destId="{B303C0E7-5943-45C6-BBBB-7023B9301225}" srcOrd="0" destOrd="0" presId="urn:microsoft.com/office/officeart/2005/8/layout/hierarchy4"/>
    <dgm:cxn modelId="{B99295BA-D249-4F23-B31D-FD9DD67CA68A}" type="presOf" srcId="{307AD1A8-CCA9-450D-B2BF-2DA90C8F9F2E}" destId="{821713BE-8E6C-4949-9A4F-7C828BF6036E}" srcOrd="0" destOrd="0" presId="urn:microsoft.com/office/officeart/2005/8/layout/hierarchy4"/>
    <dgm:cxn modelId="{3AF222BC-F741-49AD-9948-EFBBC9ED3AD5}" type="presOf" srcId="{06592E50-06E1-4511-BCBA-B2903A702DE6}" destId="{C223DA8D-F16F-4310-9268-4DF9AF31C283}" srcOrd="0" destOrd="0" presId="urn:microsoft.com/office/officeart/2005/8/layout/hierarchy4"/>
    <dgm:cxn modelId="{355EE4C4-30C9-4086-B959-07F447861E65}" type="presOf" srcId="{5B074F36-B58F-4339-ADF5-3E9C08939947}" destId="{481A4A50-C5EA-48C1-89BE-03892787FEBB}" srcOrd="0" destOrd="0" presId="urn:microsoft.com/office/officeart/2005/8/layout/hierarchy4"/>
    <dgm:cxn modelId="{DA63B9DB-7164-43E7-A367-AD84593722E6}" srcId="{BB77B256-BB33-4F68-B134-2E24394337FE}" destId="{2D4A4B92-D05E-4578-AF50-A96D21B3484A}" srcOrd="0" destOrd="0" parTransId="{218C1FB7-31B7-4282-BBE7-04B5B4341572}" sibTransId="{63E2AE43-4AEA-4979-9FFD-4764884704EA}"/>
    <dgm:cxn modelId="{D7083DFD-EBC3-4F46-A1B2-20D56B4206A2}" type="presOf" srcId="{988BECBC-5A39-4F2F-98F6-1C0463431150}" destId="{A39FD5DB-A98D-4FCB-B53E-B74AE4CA6264}" srcOrd="0" destOrd="0" presId="urn:microsoft.com/office/officeart/2005/8/layout/hierarchy4"/>
    <dgm:cxn modelId="{BF5B8AFF-BDD3-46FF-8889-F5AFA0E85EB1}" type="presParOf" srcId="{821713BE-8E6C-4949-9A4F-7C828BF6036E}" destId="{83F572EE-6713-4FC1-8551-4DF02F123989}" srcOrd="0" destOrd="0" presId="urn:microsoft.com/office/officeart/2005/8/layout/hierarchy4"/>
    <dgm:cxn modelId="{8916961A-54A7-443C-AEAD-7CE662440B8D}" type="presParOf" srcId="{83F572EE-6713-4FC1-8551-4DF02F123989}" destId="{CF503E3E-9528-4DC5-9B4D-D5A82893C88B}" srcOrd="0" destOrd="0" presId="urn:microsoft.com/office/officeart/2005/8/layout/hierarchy4"/>
    <dgm:cxn modelId="{7CD3838F-54C7-4B06-8451-C3B0B3796DDF}" type="presParOf" srcId="{83F572EE-6713-4FC1-8551-4DF02F123989}" destId="{2E860EE6-6090-4BA0-82D1-23B5D13B40C6}" srcOrd="1" destOrd="0" presId="urn:microsoft.com/office/officeart/2005/8/layout/hierarchy4"/>
    <dgm:cxn modelId="{C0D2427C-07EF-44A2-8E8E-E25CC1037A57}" type="presParOf" srcId="{83F572EE-6713-4FC1-8551-4DF02F123989}" destId="{A8D82F6D-8E81-4C04-B7D6-F62E012C500B}" srcOrd="2" destOrd="0" presId="urn:microsoft.com/office/officeart/2005/8/layout/hierarchy4"/>
    <dgm:cxn modelId="{0DA1B9DB-AFF3-4669-B3D5-8B446BBFAC9E}" type="presParOf" srcId="{A8D82F6D-8E81-4C04-B7D6-F62E012C500B}" destId="{19758D09-F4EE-4D7C-A310-B84F40A16B25}" srcOrd="0" destOrd="0" presId="urn:microsoft.com/office/officeart/2005/8/layout/hierarchy4"/>
    <dgm:cxn modelId="{2B08C1C5-9964-4597-8667-1E52E855CB62}" type="presParOf" srcId="{19758D09-F4EE-4D7C-A310-B84F40A16B25}" destId="{C223DA8D-F16F-4310-9268-4DF9AF31C283}" srcOrd="0" destOrd="0" presId="urn:microsoft.com/office/officeart/2005/8/layout/hierarchy4"/>
    <dgm:cxn modelId="{3B6A0963-3243-4BCF-A513-BA5C719EA0C4}" type="presParOf" srcId="{19758D09-F4EE-4D7C-A310-B84F40A16B25}" destId="{1E362788-D7A4-433D-91DF-5E2C537E49B4}" srcOrd="1" destOrd="0" presId="urn:microsoft.com/office/officeart/2005/8/layout/hierarchy4"/>
    <dgm:cxn modelId="{3D8AD505-4547-4D2A-90A8-E970AF0C56E6}" type="presParOf" srcId="{19758D09-F4EE-4D7C-A310-B84F40A16B25}" destId="{4CB6DB0C-6103-4462-A775-70558C21054B}" srcOrd="2" destOrd="0" presId="urn:microsoft.com/office/officeart/2005/8/layout/hierarchy4"/>
    <dgm:cxn modelId="{39D1106E-35D9-43E2-BD1D-9608D5E38E1E}" type="presParOf" srcId="{4CB6DB0C-6103-4462-A775-70558C21054B}" destId="{794947DC-B2C4-48EA-9DFE-E00ACC9D4B76}" srcOrd="0" destOrd="0" presId="urn:microsoft.com/office/officeart/2005/8/layout/hierarchy4"/>
    <dgm:cxn modelId="{BA3765EA-64C6-4673-9223-560F45E24E47}" type="presParOf" srcId="{794947DC-B2C4-48EA-9DFE-E00ACC9D4B76}" destId="{A39FD5DB-A98D-4FCB-B53E-B74AE4CA6264}" srcOrd="0" destOrd="0" presId="urn:microsoft.com/office/officeart/2005/8/layout/hierarchy4"/>
    <dgm:cxn modelId="{570CE21A-1B7B-4539-8100-D1DFB904A30F}" type="presParOf" srcId="{794947DC-B2C4-48EA-9DFE-E00ACC9D4B76}" destId="{6276DC16-CA63-4FEB-BC42-0AD92AE549F5}" srcOrd="1" destOrd="0" presId="urn:microsoft.com/office/officeart/2005/8/layout/hierarchy4"/>
    <dgm:cxn modelId="{E5AD2108-2B73-4A2B-9641-C5E83A98A607}" type="presParOf" srcId="{4CB6DB0C-6103-4462-A775-70558C21054B}" destId="{4CE99FC1-65E9-4B75-BC13-616F9E62606A}" srcOrd="1" destOrd="0" presId="urn:microsoft.com/office/officeart/2005/8/layout/hierarchy4"/>
    <dgm:cxn modelId="{C9750FC0-EAD8-4366-A700-942593478715}" type="presParOf" srcId="{4CB6DB0C-6103-4462-A775-70558C21054B}" destId="{42281B4D-E94C-43B7-8717-ED67D6D6943C}" srcOrd="2" destOrd="0" presId="urn:microsoft.com/office/officeart/2005/8/layout/hierarchy4"/>
    <dgm:cxn modelId="{C2CBE149-6A58-4A12-ADDD-DB62322C3155}" type="presParOf" srcId="{42281B4D-E94C-43B7-8717-ED67D6D6943C}" destId="{481A4A50-C5EA-48C1-89BE-03892787FEBB}" srcOrd="0" destOrd="0" presId="urn:microsoft.com/office/officeart/2005/8/layout/hierarchy4"/>
    <dgm:cxn modelId="{4672D5BD-C3CE-4518-9F9B-A29749E19FCD}" type="presParOf" srcId="{42281B4D-E94C-43B7-8717-ED67D6D6943C}" destId="{4F47B90C-2EE8-4FAC-A8C1-FD8A901F8E13}" srcOrd="1" destOrd="0" presId="urn:microsoft.com/office/officeart/2005/8/layout/hierarchy4"/>
    <dgm:cxn modelId="{6D04B37D-4AC5-49A0-BE11-7C7F5B1C1DB0}" type="presParOf" srcId="{4CB6DB0C-6103-4462-A775-70558C21054B}" destId="{11F3A0E3-A484-459F-A898-F8386A2B5B57}" srcOrd="3" destOrd="0" presId="urn:microsoft.com/office/officeart/2005/8/layout/hierarchy4"/>
    <dgm:cxn modelId="{7ECDE4E3-FE60-43FB-808B-F91EC758B376}" type="presParOf" srcId="{4CB6DB0C-6103-4462-A775-70558C21054B}" destId="{B7184EB6-A899-4639-9339-30702D575117}" srcOrd="4" destOrd="0" presId="urn:microsoft.com/office/officeart/2005/8/layout/hierarchy4"/>
    <dgm:cxn modelId="{4804D581-529E-4ABE-A16E-71FBB83A1B77}" type="presParOf" srcId="{B7184EB6-A899-4639-9339-30702D575117}" destId="{15062C43-4338-4D3A-981C-F157C09985A2}" srcOrd="0" destOrd="0" presId="urn:microsoft.com/office/officeart/2005/8/layout/hierarchy4"/>
    <dgm:cxn modelId="{DACAC0C4-DF5B-4ED6-91FB-64E8F1F7B12E}" type="presParOf" srcId="{B7184EB6-A899-4639-9339-30702D575117}" destId="{20A6A2F1-1493-4747-9B0C-2EF21504D651}" srcOrd="1" destOrd="0" presId="urn:microsoft.com/office/officeart/2005/8/layout/hierarchy4"/>
    <dgm:cxn modelId="{8144A8AA-084F-4A6A-9995-BC3CE18AB58D}" type="presParOf" srcId="{A8D82F6D-8E81-4C04-B7D6-F62E012C500B}" destId="{4EC05597-2D66-47FB-845A-083F668D529A}" srcOrd="1" destOrd="0" presId="urn:microsoft.com/office/officeart/2005/8/layout/hierarchy4"/>
    <dgm:cxn modelId="{A6A7761D-C273-4E91-958A-462768BBED29}" type="presParOf" srcId="{A8D82F6D-8E81-4C04-B7D6-F62E012C500B}" destId="{4DB63557-E0EF-411A-9473-667887BD8FBA}" srcOrd="2" destOrd="0" presId="urn:microsoft.com/office/officeart/2005/8/layout/hierarchy4"/>
    <dgm:cxn modelId="{52B78E02-E0B1-4A13-9BA7-AC022BC4C24C}" type="presParOf" srcId="{4DB63557-E0EF-411A-9473-667887BD8FBA}" destId="{B303C0E7-5943-45C6-BBBB-7023B9301225}" srcOrd="0" destOrd="0" presId="urn:microsoft.com/office/officeart/2005/8/layout/hierarchy4"/>
    <dgm:cxn modelId="{E2E41459-D90C-4EEF-A25B-32903D57E61E}" type="presParOf" srcId="{4DB63557-E0EF-411A-9473-667887BD8FBA}" destId="{C8E570BF-F957-4F90-8FC3-A1FE51CD8B44}" srcOrd="1" destOrd="0" presId="urn:microsoft.com/office/officeart/2005/8/layout/hierarchy4"/>
    <dgm:cxn modelId="{A75E3617-A8D0-4231-99A3-C332C78077E2}" type="presParOf" srcId="{4DB63557-E0EF-411A-9473-667887BD8FBA}" destId="{7A7C24ED-A3D8-4663-BC5D-69CE1A432109}" srcOrd="2" destOrd="0" presId="urn:microsoft.com/office/officeart/2005/8/layout/hierarchy4"/>
    <dgm:cxn modelId="{1D57A701-F4EB-41AA-BC05-2AA0243394BF}" type="presParOf" srcId="{7A7C24ED-A3D8-4663-BC5D-69CE1A432109}" destId="{2B9A6E1F-5175-45AE-B3F0-C975A985C1BD}" srcOrd="0" destOrd="0" presId="urn:microsoft.com/office/officeart/2005/8/layout/hierarchy4"/>
    <dgm:cxn modelId="{258EC97E-044E-4F90-BFC6-04D65FA7E1E7}" type="presParOf" srcId="{2B9A6E1F-5175-45AE-B3F0-C975A985C1BD}" destId="{62722B79-58A3-4ADD-B726-A4B9E0A0B6C4}" srcOrd="0" destOrd="0" presId="urn:microsoft.com/office/officeart/2005/8/layout/hierarchy4"/>
    <dgm:cxn modelId="{1EB31915-E8B8-4E67-B8F5-4774581BA9E1}" type="presParOf" srcId="{2B9A6E1F-5175-45AE-B3F0-C975A985C1BD}" destId="{C9F52FEA-E040-43E0-8BE4-615601624C9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03E3E-9528-4DC5-9B4D-D5A82893C88B}">
      <dsp:nvSpPr>
        <dsp:cNvPr id="0" name=""/>
        <dsp:cNvSpPr/>
      </dsp:nvSpPr>
      <dsp:spPr>
        <a:xfrm>
          <a:off x="19" y="70560"/>
          <a:ext cx="7677488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Exploratory Data Analysis-EDA Process</a:t>
          </a:r>
        </a:p>
      </dsp:txBody>
      <dsp:txXfrm>
        <a:off x="49587" y="120128"/>
        <a:ext cx="7578352" cy="1593237"/>
      </dsp:txXfrm>
    </dsp:sp>
    <dsp:sp modelId="{C223DA8D-F16F-4310-9268-4DF9AF31C283}">
      <dsp:nvSpPr>
        <dsp:cNvPr id="0" name=""/>
        <dsp:cNvSpPr/>
      </dsp:nvSpPr>
      <dsp:spPr>
        <a:xfrm>
          <a:off x="7503" y="1832315"/>
          <a:ext cx="5541344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Calculate the number of Launches on each site</a:t>
          </a:r>
        </a:p>
      </dsp:txBody>
      <dsp:txXfrm>
        <a:off x="57071" y="1881883"/>
        <a:ext cx="5442208" cy="1593237"/>
      </dsp:txXfrm>
    </dsp:sp>
    <dsp:sp modelId="{A39FD5DB-A98D-4FCB-B53E-B74AE4CA6264}">
      <dsp:nvSpPr>
        <dsp:cNvPr id="0" name=""/>
        <dsp:cNvSpPr/>
      </dsp:nvSpPr>
      <dsp:spPr>
        <a:xfrm>
          <a:off x="7503" y="3660514"/>
          <a:ext cx="1956786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Calculate the number and occurrence of mission outcome per orbit type</a:t>
          </a:r>
        </a:p>
      </dsp:txBody>
      <dsp:txXfrm>
        <a:off x="57071" y="3710082"/>
        <a:ext cx="1857650" cy="1593237"/>
      </dsp:txXfrm>
    </dsp:sp>
    <dsp:sp modelId="{481A4A50-C5EA-48C1-89BE-03892787FEBB}">
      <dsp:nvSpPr>
        <dsp:cNvPr id="0" name=""/>
        <dsp:cNvSpPr/>
      </dsp:nvSpPr>
      <dsp:spPr>
        <a:xfrm>
          <a:off x="2046474" y="3660514"/>
          <a:ext cx="1463402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dataset as CSV</a:t>
          </a:r>
        </a:p>
      </dsp:txBody>
      <dsp:txXfrm>
        <a:off x="2089336" y="3703376"/>
        <a:ext cx="1377678" cy="1606649"/>
      </dsp:txXfrm>
    </dsp:sp>
    <dsp:sp modelId="{15062C43-4338-4D3A-981C-F157C09985A2}">
      <dsp:nvSpPr>
        <dsp:cNvPr id="0" name=""/>
        <dsp:cNvSpPr/>
      </dsp:nvSpPr>
      <dsp:spPr>
        <a:xfrm>
          <a:off x="3592061" y="3660514"/>
          <a:ext cx="1956786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landing outcomes </a:t>
          </a:r>
          <a:r>
            <a:rPr lang="en-US" sz="1400" b="1" kern="1200" dirty="0"/>
            <a:t>Labels</a:t>
          </a:r>
          <a:r>
            <a:rPr lang="en-US" sz="1400" kern="1200" dirty="0"/>
            <a:t> from </a:t>
          </a:r>
          <a:r>
            <a:rPr lang="en-US" sz="1400" b="1" kern="1200" dirty="0">
              <a:solidFill>
                <a:srgbClr val="0070C0"/>
              </a:solidFill>
              <a:highlight>
                <a:srgbClr val="000080"/>
              </a:highlight>
            </a:rPr>
            <a:t>outcome</a:t>
          </a:r>
          <a:r>
            <a:rPr lang="en-US" sz="1400" kern="1200" dirty="0">
              <a:solidFill>
                <a:srgbClr val="0070C0"/>
              </a:solidFill>
              <a:highlight>
                <a:srgbClr val="000080"/>
              </a:highlight>
            </a:rPr>
            <a:t> </a:t>
          </a:r>
          <a:r>
            <a:rPr lang="en-US" sz="1400" kern="1200" dirty="0"/>
            <a:t>column</a:t>
          </a:r>
        </a:p>
      </dsp:txBody>
      <dsp:txXfrm>
        <a:off x="3641629" y="3710082"/>
        <a:ext cx="1857650" cy="1593237"/>
      </dsp:txXfrm>
    </dsp:sp>
    <dsp:sp modelId="{B303C0E7-5943-45C6-BBBB-7023B9301225}">
      <dsp:nvSpPr>
        <dsp:cNvPr id="0" name=""/>
        <dsp:cNvSpPr/>
      </dsp:nvSpPr>
      <dsp:spPr>
        <a:xfrm>
          <a:off x="5713922" y="1827612"/>
          <a:ext cx="1956786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Calculate the number of occurrence for each Orbit</a:t>
          </a:r>
        </a:p>
      </dsp:txBody>
      <dsp:txXfrm>
        <a:off x="5763490" y="1877180"/>
        <a:ext cx="1857650" cy="1593237"/>
      </dsp:txXfrm>
    </dsp:sp>
    <dsp:sp modelId="{62722B79-58A3-4ADD-B726-A4B9E0A0B6C4}">
      <dsp:nvSpPr>
        <dsp:cNvPr id="0" name=""/>
        <dsp:cNvSpPr/>
      </dsp:nvSpPr>
      <dsp:spPr>
        <a:xfrm>
          <a:off x="5713218" y="3660514"/>
          <a:ext cx="1956786" cy="1692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Work out </a:t>
          </a:r>
          <a:r>
            <a:rPr lang="en-US" sz="1400" b="1" kern="1200" dirty="0"/>
            <a:t>Success Rate</a:t>
          </a:r>
          <a:r>
            <a:rPr lang="en-US" sz="1400" kern="1200" dirty="0"/>
            <a:t> for every landing in dataset</a:t>
          </a:r>
        </a:p>
      </dsp:txBody>
      <dsp:txXfrm>
        <a:off x="5762786" y="3710082"/>
        <a:ext cx="1857650" cy="1593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38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5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13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37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                                                          https://github.com/MillyAP/SPACEX-PROJECT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55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                                                    In our </a:t>
            </a:r>
            <a:r>
              <a:rPr lang="en-US" b="1" dirty="0" err="1"/>
              <a:t>case,DECISION</a:t>
            </a:r>
            <a:r>
              <a:rPr lang="en-US" b="1" dirty="0"/>
              <a:t> TREE is the LOW accurate method the others are at per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905586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77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455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275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262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10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339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921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3334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847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067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215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4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046201" y="5934670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Millicent A. P.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10/6/2023</a:t>
            </a:r>
          </a:p>
          <a:p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863-43F0-3A76-2749-BF11971D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211" y="337160"/>
            <a:ext cx="7517741" cy="1318218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Data Wrangling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C1D00-91D3-876E-FA41-93A5DA73BD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89" y="2148205"/>
            <a:ext cx="7677698" cy="4709796"/>
          </a:xfrm>
        </p:spPr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8F8E4-8791-670B-0DE8-A4A143FD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695843-3EC9-82A2-91E5-922F2CF74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89720" y="3223488"/>
            <a:ext cx="2800980" cy="255922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D779E9-7C80-7572-FD33-F81F245F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7" y="6355080"/>
            <a:ext cx="4514491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1"/>
                </a:solidFill>
              </a:rPr>
              <a:t>https://github.com/MillyAP/SPACEX-PROJECT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B01BD-D34F-2E48-9BB4-56161DAA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509" y="6228272"/>
            <a:ext cx="4313191" cy="62972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A437E-02F6-C94B-52EB-128561054E0A}"/>
              </a:ext>
            </a:extLst>
          </p:cNvPr>
          <p:cNvSpPr txBox="1"/>
          <p:nvPr/>
        </p:nvSpPr>
        <p:spPr>
          <a:xfrm>
            <a:off x="8071945" y="2423425"/>
            <a:ext cx="3924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launch aims to an dedicated orbit ,and here are some common orbit types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CB5305B-797D-557C-E1D6-0C8342A05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78457"/>
              </p:ext>
            </p:extLst>
          </p:nvPr>
        </p:nvGraphicFramePr>
        <p:xfrm>
          <a:off x="1" y="1500997"/>
          <a:ext cx="7677508" cy="5357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0872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105D-90C4-2165-0751-919AB9023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" y="136524"/>
            <a:ext cx="9285889" cy="8508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2F4F8"/>
                </a:solidFill>
                <a:latin typeface="Abadi"/>
              </a:rPr>
              <a:t>EDA with Data Visualization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B6E88-1656-24A6-552E-4390C03440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1168" y="1229711"/>
            <a:ext cx="3977498" cy="563769"/>
          </a:xfrm>
        </p:spPr>
        <p:txBody>
          <a:bodyPr/>
          <a:lstStyle/>
          <a:p>
            <a:r>
              <a:rPr lang="en-US" dirty="0"/>
              <a:t>Scatter Graphs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560DD-D850-D040-76D9-F07814079A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1168" y="1907628"/>
            <a:ext cx="3977391" cy="4812577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Show how much one variable is affected by </a:t>
            </a:r>
            <a:r>
              <a:rPr lang="en-US" sz="1600" dirty="0" err="1"/>
              <a:t>another.The</a:t>
            </a:r>
            <a:r>
              <a:rPr lang="en-US" sz="1600" dirty="0"/>
              <a:t> relationship between the two variables is called their correlation .Its usually used in a large body of data.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Flight No. Vs Payload mass,</a:t>
            </a:r>
          </a:p>
          <a:p>
            <a:r>
              <a:rPr lang="en-US" sz="1600" dirty="0"/>
              <a:t>Flight No. Vs Launch site,</a:t>
            </a:r>
          </a:p>
          <a:p>
            <a:r>
              <a:rPr lang="en-US" sz="1600" dirty="0"/>
              <a:t>Orbit Vs Flight No.,</a:t>
            </a:r>
          </a:p>
          <a:p>
            <a:r>
              <a:rPr lang="en-US" sz="1600" dirty="0"/>
              <a:t>Payload Vs Orbit type,</a:t>
            </a:r>
          </a:p>
          <a:p>
            <a:r>
              <a:rPr lang="en-US" sz="1600" dirty="0"/>
              <a:t>Orbit Vs Payload Mass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E982D-D0A2-0EF2-1EE3-55A7678715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2317" y="1229711"/>
            <a:ext cx="3327366" cy="803380"/>
          </a:xfrm>
        </p:spPr>
        <p:txBody>
          <a:bodyPr/>
          <a:lstStyle/>
          <a:p>
            <a:r>
              <a:rPr lang="en-US" dirty="0"/>
              <a:t>Bar Graphs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441458-DD25-7C9A-D5F2-1BC94E247A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78667" y="1793481"/>
            <a:ext cx="3579956" cy="4973712"/>
          </a:xfrm>
        </p:spPr>
        <p:txBody>
          <a:bodyPr>
            <a:normAutofit/>
          </a:bodyPr>
          <a:lstStyle/>
          <a:p>
            <a:r>
              <a:rPr lang="en-US" sz="1600" dirty="0"/>
              <a:t>It makes it easy to compare sets of data between different groups at a </a:t>
            </a:r>
            <a:r>
              <a:rPr lang="en-US" sz="1600" dirty="0" err="1"/>
              <a:t>glance.The</a:t>
            </a:r>
            <a:r>
              <a:rPr lang="en-US" sz="1600" dirty="0"/>
              <a:t> graph represents categories on one axis and a discrete value in the </a:t>
            </a:r>
            <a:r>
              <a:rPr lang="en-US" sz="1600" dirty="0" err="1"/>
              <a:t>other.The</a:t>
            </a:r>
            <a:r>
              <a:rPr lang="en-US" sz="1600" dirty="0"/>
              <a:t> goal is to show the relationship between the two axes .Bar charts can also show big changes in data overtime.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Mean Vs Orbit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7021BD-F89E-E07B-ED8D-4D8458E933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25392" y="1229711"/>
            <a:ext cx="3965439" cy="803380"/>
          </a:xfrm>
        </p:spPr>
        <p:txBody>
          <a:bodyPr/>
          <a:lstStyle/>
          <a:p>
            <a:r>
              <a:rPr lang="en-US" dirty="0"/>
              <a:t>Line Graphs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F02C36-6EE6-2365-3F2E-70959871E1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71742" y="1793481"/>
            <a:ext cx="4219090" cy="4562870"/>
          </a:xfrm>
        </p:spPr>
        <p:txBody>
          <a:bodyPr/>
          <a:lstStyle/>
          <a:p>
            <a:r>
              <a:rPr lang="en-US" sz="1600" dirty="0"/>
              <a:t>They are useful in that they show data variables and trends very clearly and can help to make predictions about the results of data not yet recorded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Success Rate Vs Year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6490810-C800-FED4-7C83-293C05EC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767193"/>
            <a:ext cx="4837176" cy="73719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832C0CA-7338-AB59-7311-F8C6CC6F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1755" y="6355081"/>
            <a:ext cx="4224235" cy="502919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1"/>
                </a:solidFill>
              </a:rPr>
              <a:t>https://github.com/MillyAP/SPACEX-PROJECT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D58140-4575-3FC6-E468-04CA3A68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8C988A-39A9-791D-BF36-E09713CC8763}"/>
              </a:ext>
            </a:extLst>
          </p:cNvPr>
          <p:cNvCxnSpPr>
            <a:cxnSpLocks/>
          </p:cNvCxnSpPr>
          <p:nvPr/>
        </p:nvCxnSpPr>
        <p:spPr>
          <a:xfrm flipH="1">
            <a:off x="4165548" y="1229711"/>
            <a:ext cx="13118" cy="5864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5BBD47-6DF8-9884-0706-720926C088BE}"/>
              </a:ext>
            </a:extLst>
          </p:cNvPr>
          <p:cNvCxnSpPr>
            <a:cxnSpLocks/>
          </p:cNvCxnSpPr>
          <p:nvPr/>
        </p:nvCxnSpPr>
        <p:spPr>
          <a:xfrm>
            <a:off x="7771742" y="1229711"/>
            <a:ext cx="0" cy="5628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B4E7BF5-67C1-1847-4A7E-BE3B173A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2" y="3429000"/>
            <a:ext cx="2397415" cy="13187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6B3C23-0002-9425-6617-1F53D282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4382814"/>
            <a:ext cx="2443632" cy="16090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47DA40-C4DE-F3B7-55BF-0453F2CDA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330" y="3429000"/>
            <a:ext cx="2505075" cy="15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06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991D2-6A1D-9A4D-A1DA-36CB4EB8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with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0A3E8-E09C-3463-FDBC-B7A0175D24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6841" y="1245476"/>
            <a:ext cx="11845159" cy="5249917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Display the names of the unique launch sites in the space mission</a:t>
            </a:r>
          </a:p>
          <a:p>
            <a:r>
              <a:rPr lang="en-US" sz="2400" b="1" dirty="0"/>
              <a:t>Display 5 records where launch sites begin with the string 'CCA'</a:t>
            </a:r>
          </a:p>
          <a:p>
            <a:r>
              <a:rPr lang="en-US" sz="2400" b="1" dirty="0"/>
              <a:t>Display the total payload mass carried by boosters launched by NASA (CRS)</a:t>
            </a:r>
          </a:p>
          <a:p>
            <a:r>
              <a:rPr lang="en-US" sz="2400" b="1" dirty="0"/>
              <a:t>Display average payload mass carried by booster version F9 v1.1</a:t>
            </a:r>
          </a:p>
          <a:p>
            <a:r>
              <a:rPr lang="en-US" sz="2400" b="1" dirty="0"/>
              <a:t>List the date when the first successful landing outcome in ground pad was achieved.</a:t>
            </a:r>
          </a:p>
          <a:p>
            <a:r>
              <a:rPr lang="en-US" sz="2400" b="1" dirty="0"/>
              <a:t>List the names of the boosters which have success in drone ship and have payload mass greater than 4000 but less than 6000</a:t>
            </a:r>
          </a:p>
          <a:p>
            <a:r>
              <a:rPr lang="en-US" sz="2400" b="1" dirty="0"/>
              <a:t>List the total number of successful and failure mission outcomes</a:t>
            </a:r>
          </a:p>
          <a:p>
            <a:r>
              <a:rPr lang="en-US" sz="2400" b="1" dirty="0"/>
              <a:t>List the names of the booster versions which have carried the maximum payload mass. Use a subquery</a:t>
            </a:r>
          </a:p>
          <a:p>
            <a:r>
              <a:rPr lang="en-US" sz="2400" b="1" dirty="0"/>
              <a:t>List the records which will display the month names, failure landing_outcomes in drone ship ,booster versions, launch site for the months in year 2015.</a:t>
            </a:r>
          </a:p>
          <a:p>
            <a:r>
              <a:rPr lang="en-US" sz="2400" b="1" dirty="0"/>
              <a:t>Rank the count of successful landing_outcomes between the date 04-06-2010 and 20-03-2017 in descending order.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84B2A-48C6-36D2-64A0-E5FF6734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6096000" cy="501650"/>
          </a:xfrm>
        </p:spPr>
        <p:txBody>
          <a:bodyPr/>
          <a:lstStyle/>
          <a:p>
            <a:r>
              <a:rPr lang="en-US" sz="11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E42C1-8842-7DAF-C541-311564F5E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EFC7-42F8-496D-F3E3-251712BB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87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3E787-E30A-4549-8030-AAF90AFC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-31531"/>
            <a:ext cx="11990831" cy="99580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2F4F8"/>
                </a:solidFill>
                <a:latin typeface="Abadi"/>
              </a:rPr>
              <a:t>     </a:t>
            </a:r>
            <a:br>
              <a:rPr lang="en-US" dirty="0">
                <a:solidFill>
                  <a:srgbClr val="F2F4F8"/>
                </a:solidFill>
                <a:latin typeface="Abadi"/>
              </a:rPr>
            </a:br>
            <a:r>
              <a:rPr lang="en-US" dirty="0">
                <a:solidFill>
                  <a:srgbClr val="F2F4F8"/>
                </a:solidFill>
                <a:latin typeface="Abadi"/>
              </a:rPr>
              <a:t>        Build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>
                <a:solidFill>
                  <a:srgbClr val="F2F4F8"/>
                </a:solidFill>
                <a:latin typeface="Abadi"/>
              </a:rPr>
              <a:t>an Interactive Map with Folium</a:t>
            </a:r>
            <a:br>
              <a:rPr lang="en-US" dirty="0">
                <a:solidFill>
                  <a:srgbClr val="0B49CB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EF7B-0C3E-F2E4-FB35-D5676C717D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1169" y="1182414"/>
            <a:ext cx="11654500" cy="5675586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Folium.Marker</a:t>
            </a:r>
            <a:r>
              <a:rPr lang="en-US" dirty="0"/>
              <a:t>() was used to create marks on the maps</a:t>
            </a:r>
          </a:p>
          <a:p>
            <a:r>
              <a:rPr lang="en-US" dirty="0"/>
              <a:t>Folium Circle () was used to create  circles  above markers on the map</a:t>
            </a:r>
          </a:p>
          <a:p>
            <a:r>
              <a:rPr lang="en-US" dirty="0" err="1"/>
              <a:t>Folium.Icon</a:t>
            </a:r>
            <a:r>
              <a:rPr lang="en-US" dirty="0"/>
              <a:t>() was used to create an icon on the map </a:t>
            </a:r>
          </a:p>
          <a:p>
            <a:r>
              <a:rPr lang="en-US" dirty="0" err="1"/>
              <a:t>Folium.polyline</a:t>
            </a:r>
            <a:r>
              <a:rPr lang="en-US" dirty="0"/>
              <a:t>() was used to create polynomial line between the points</a:t>
            </a:r>
          </a:p>
          <a:p>
            <a:r>
              <a:rPr lang="en-US" dirty="0" err="1"/>
              <a:t>Folium.plugins.Antipath</a:t>
            </a:r>
            <a:r>
              <a:rPr lang="en-US" dirty="0"/>
              <a:t>()was used to create animated line between the points</a:t>
            </a:r>
          </a:p>
          <a:p>
            <a:r>
              <a:rPr lang="en-US" dirty="0"/>
              <a:t>Marker clusters() was used to simplify the maps which contain several markers with identical coordination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4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2A8C8-097C-B673-C6E6-8E18AE66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7726680"/>
            <a:ext cx="4837176" cy="45719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663B9-7E56-333E-D779-7FB28D45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94028" y="7332541"/>
            <a:ext cx="3971964" cy="219141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E541A-7267-575C-9677-F7A52B1B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51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9AF3-D313-FACE-1028-F9B87615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35" y="142122"/>
            <a:ext cx="9982726" cy="898402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2F4F8"/>
                </a:solidFill>
                <a:latin typeface="Abadi"/>
              </a:rPr>
            </a:br>
            <a:r>
              <a:rPr lang="en-US" dirty="0">
                <a:solidFill>
                  <a:srgbClr val="F2F4F8"/>
                </a:solidFill>
                <a:latin typeface="Abadi"/>
              </a:rPr>
              <a:t>   Building a Dashboard with </a:t>
            </a:r>
            <a:r>
              <a:rPr lang="en-US" dirty="0" err="1">
                <a:solidFill>
                  <a:srgbClr val="F2F4F8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F2F4F8"/>
                </a:solidFill>
                <a:latin typeface="Abadi"/>
              </a:rPr>
              <a:t> Dash</a:t>
            </a:r>
            <a:br>
              <a:rPr lang="en-US" dirty="0">
                <a:solidFill>
                  <a:srgbClr val="0B49CB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615D-C42B-7C21-EC8A-73C1ED2BF32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5310" y="1261242"/>
            <a:ext cx="11681617" cy="509510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Dash and Html components were used as they are the most important thing on visualization.</a:t>
            </a:r>
          </a:p>
          <a:p>
            <a:r>
              <a:rPr lang="en-US" dirty="0"/>
              <a:t>Plotly was used to create graphs ,pie charts ,scatterplots </a:t>
            </a:r>
          </a:p>
          <a:p>
            <a:r>
              <a:rPr lang="en-US" dirty="0"/>
              <a:t>Rangeslider was used for Payload mass range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BFCA9-8666-8EDE-049F-2063E530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201168" y="7662040"/>
            <a:ext cx="4837176" cy="252249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D5C4E-70C5-D95A-257D-3D250F35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672CF-95C9-12CA-7A18-AC9BFD90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93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D082-E400-1178-2B89-5595EC3B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rgbClr val="F2F4F8"/>
                </a:solidFill>
                <a:latin typeface="Abadi"/>
              </a:rPr>
            </a:br>
            <a:r>
              <a:rPr lang="en-US" dirty="0">
                <a:solidFill>
                  <a:srgbClr val="F2F4F8"/>
                </a:solidFill>
                <a:latin typeface="Abadi"/>
              </a:rPr>
              <a:t>      Predictive Analysis (Classification)</a:t>
            </a:r>
            <a:br>
              <a:rPr lang="en-US" dirty="0">
                <a:solidFill>
                  <a:srgbClr val="F2F4F8"/>
                </a:solidFill>
                <a:latin typeface="Abadi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99D4E-F945-4AD9-D607-9E516A4C7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161601"/>
            <a:ext cx="11996928" cy="550161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b="1" dirty="0"/>
              <a:t>1.Building the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      Create column for the class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      Standardize the data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      Split the data into Train and Test 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      Build the GridsearchCV model and fit the data</a:t>
            </a:r>
          </a:p>
          <a:p>
            <a:pPr marL="0" indent="0">
              <a:buNone/>
            </a:pPr>
            <a:r>
              <a:rPr lang="en-US" sz="3400" b="1" dirty="0"/>
              <a:t>2. Evaluating the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Calculate the accuracies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Calculate the Confusion matrices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Plot the results</a:t>
            </a:r>
          </a:p>
          <a:p>
            <a:pPr marL="0" indent="0">
              <a:buNone/>
            </a:pPr>
            <a:r>
              <a:rPr lang="en-US" sz="3400" b="1" dirty="0"/>
              <a:t>3.Finding the optimal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 Finding the best hyper parameters for the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Find the best model with highest accuracy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Confirm the optimal model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96762-BF76-0299-38D6-788DBD80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201168" y="7819696"/>
            <a:ext cx="4837176" cy="45719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D6FC2-5FF0-0BA8-E9D2-1F53E1E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EE442-6AAC-804C-641B-62BCDDCF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76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Flight Number vs. Launch Site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5833241"/>
            <a:ext cx="11164824" cy="88823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more the number of flight s in a launch site the greater the success rate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3EC095-6DA6-E7BB-9D4F-FAC5F0CDA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77" y="2456903"/>
            <a:ext cx="11665852" cy="315562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48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Payload vs. Launch Site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5833241"/>
            <a:ext cx="11164824" cy="88823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the increase of Payload Mass the success rate is increasing as well in the Launch sites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23C175-49DC-F645-2056-3C9F2A478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77" y="2364829"/>
            <a:ext cx="11164823" cy="307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9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                                                                       SpaceX     Project</a:t>
            </a:r>
          </a:p>
        </p:txBody>
      </p:sp>
      <p:pic>
        <p:nvPicPr>
          <p:cNvPr id="5" name="Picture Placeholder 4" descr="A person standing on a rock">
            <a:extLst>
              <a:ext uri="{FF2B5EF4-FFF2-40B4-BE49-F238E27FC236}">
                <a16:creationId xmlns:a16="http://schemas.microsoft.com/office/drawing/2014/main" id="{633DBDDF-94F3-4001-919E-B56D62CE7A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12961621" y="78297"/>
            <a:ext cx="174892" cy="45719"/>
          </a:xfrm>
        </p:spPr>
      </p:pic>
      <p:pic>
        <p:nvPicPr>
          <p:cNvPr id="44" name="Picture Placeholder 43" descr="A picture containing mountain, sky, nature, outdoor">
            <a:extLst>
              <a:ext uri="{FF2B5EF4-FFF2-40B4-BE49-F238E27FC236}">
                <a16:creationId xmlns:a16="http://schemas.microsoft.com/office/drawing/2014/main" id="{73DD8BED-FB17-4ABE-9B18-B6DDA81A0E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1357" y="0"/>
            <a:ext cx="120264" cy="101157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3217" y="357809"/>
            <a:ext cx="7447722" cy="62020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1..Executive Summary</a:t>
            </a:r>
          </a:p>
          <a:p>
            <a:pPr marL="0" indent="0">
              <a:buNone/>
            </a:pPr>
            <a:r>
              <a:rPr lang="en-US" sz="2400" dirty="0"/>
              <a:t>2.Introduction</a:t>
            </a:r>
          </a:p>
          <a:p>
            <a:pPr marL="0" indent="0">
              <a:buNone/>
            </a:pPr>
            <a:r>
              <a:rPr lang="en-US" sz="2400" dirty="0"/>
              <a:t>3.Methodology</a:t>
            </a:r>
          </a:p>
          <a:p>
            <a:pPr marL="0" indent="0">
              <a:buNone/>
            </a:pPr>
            <a:r>
              <a:rPr lang="en-US" sz="2400" dirty="0"/>
              <a:t>    .Data Collection</a:t>
            </a:r>
          </a:p>
          <a:p>
            <a:pPr marL="0" indent="0">
              <a:buNone/>
            </a:pPr>
            <a:r>
              <a:rPr lang="en-US" sz="2400" dirty="0"/>
              <a:t>     .Data Wrangling</a:t>
            </a:r>
          </a:p>
          <a:p>
            <a:pPr marL="0" indent="0">
              <a:buNone/>
            </a:pPr>
            <a:r>
              <a:rPr lang="en-US" sz="2400" dirty="0"/>
              <a:t>4.Results</a:t>
            </a:r>
          </a:p>
          <a:p>
            <a:pPr marL="0" indent="0">
              <a:buNone/>
            </a:pPr>
            <a:r>
              <a:rPr lang="en-US" sz="2400" dirty="0"/>
              <a:t>      .Data  Analysis</a:t>
            </a:r>
          </a:p>
          <a:p>
            <a:pPr marL="0" indent="0">
              <a:buNone/>
            </a:pPr>
            <a:r>
              <a:rPr lang="en-US" sz="2400" dirty="0"/>
              <a:t>       .Data Visualization</a:t>
            </a:r>
          </a:p>
          <a:p>
            <a:pPr marL="0" indent="0">
              <a:buNone/>
            </a:pPr>
            <a:r>
              <a:rPr lang="en-US" sz="2400" dirty="0"/>
              <a:t>5.Conclussions</a:t>
            </a:r>
          </a:p>
          <a:p>
            <a:pPr marL="0" indent="0">
              <a:buNone/>
            </a:pPr>
            <a:r>
              <a:rPr lang="en-US" sz="2400" dirty="0"/>
              <a:t>6.Appendix</a:t>
            </a:r>
          </a:p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Success Rate  vs. Orbit Type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079446"/>
            <a:ext cx="11164824" cy="64203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ES-L1,GE0,HE0,SS0  have 100% success rate while SO has 0% success rate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D43672-F56F-3ADE-6939-5BD404171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008" y="2254469"/>
            <a:ext cx="10603994" cy="38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08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Flight  vs. Orbit Type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5628290"/>
            <a:ext cx="11164824" cy="109318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In the LEO Orbit the success appears related to the number of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Flights,there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 seems to be no relationship between the flight number when in GTO Orbit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D3CC4B-81BD-3182-B8A8-AE1527641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028" y="2349062"/>
            <a:ext cx="11655972" cy="31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0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Payload  vs. Orbit Type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5851854"/>
            <a:ext cx="11654501" cy="86962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With heavy Payloads the successful landing or positive landing rate are more 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Polar,ISS,LEO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However for GTO we cannot distinguish this well as both positive landing rate and negative landing are both there here.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49D551-F540-876B-F60B-2CED1BAA0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045" y="2288847"/>
            <a:ext cx="11347883" cy="3355208"/>
          </a:xfrm>
          <a:prstGeom prst="rect">
            <a:avLst/>
          </a:prstGeom>
        </p:spPr>
      </p:pic>
      <p:pic>
        <p:nvPicPr>
          <p:cNvPr id="11" name="Picture 10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E017344D-66D5-8E40-87F8-E43BCEEA6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727"/>
            <a:ext cx="12192000" cy="3796546"/>
          </a:xfrm>
          <a:prstGeom prst="rect">
            <a:avLst/>
          </a:prstGeom>
        </p:spPr>
      </p:pic>
      <p:pic>
        <p:nvPicPr>
          <p:cNvPr id="13" name="Picture 12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47B1C49E-94CE-5A68-811C-0FFED3DEC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727"/>
            <a:ext cx="12192000" cy="3796546"/>
          </a:xfrm>
          <a:prstGeom prst="rect">
            <a:avLst/>
          </a:prstGeom>
        </p:spPr>
      </p:pic>
      <p:pic>
        <p:nvPicPr>
          <p:cNvPr id="15" name="Picture 14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438F743D-DA06-2EA8-4014-3D6AB597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727"/>
            <a:ext cx="12192000" cy="37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4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44E-7EBF-0E48-6B48-EF61FE48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5"/>
            <a:ext cx="9523655" cy="11956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badi"/>
              </a:rPr>
              <a:t>Launch Success Yearly Trend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8107D-CE9F-07DE-2457-2D51EB58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5851854"/>
            <a:ext cx="11654501" cy="86962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Observation is that since 2013 the Success rate has kept increasing till 2020,Features engineering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C22B47-2435-811E-BBBD-419D851E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7693572"/>
            <a:ext cx="4352544" cy="18918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55052-5603-EF97-77EE-F38AFC95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89D544-04A1-DD68-A82F-EDF059E14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961" y="1560788"/>
            <a:ext cx="7945821" cy="42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96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40069"/>
            <a:ext cx="9745589" cy="48368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task_1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FROM SpaceX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52CFFA-E221-D745-485A-4938D5304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597943"/>
              </p:ext>
            </p:extLst>
          </p:nvPr>
        </p:nvGraphicFramePr>
        <p:xfrm>
          <a:off x="2506716" y="3216166"/>
          <a:ext cx="3589284" cy="2960796"/>
        </p:xfrm>
        <a:graphic>
          <a:graphicData uri="http://schemas.openxmlformats.org/drawingml/2006/table">
            <a:tbl>
              <a:tblPr/>
              <a:tblGrid>
                <a:gridCol w="1794642">
                  <a:extLst>
                    <a:ext uri="{9D8B030D-6E8A-4147-A177-3AD203B41FA5}">
                      <a16:colId xmlns:a16="http://schemas.microsoft.com/office/drawing/2014/main" val="1628851206"/>
                    </a:ext>
                  </a:extLst>
                </a:gridCol>
                <a:gridCol w="1794642">
                  <a:extLst>
                    <a:ext uri="{9D8B030D-6E8A-4147-A177-3AD203B41FA5}">
                      <a16:colId xmlns:a16="http://schemas.microsoft.com/office/drawing/2014/main" val="565877382"/>
                    </a:ext>
                  </a:extLst>
                </a:gridCol>
              </a:tblGrid>
              <a:tr h="546596">
                <a:tc>
                  <a:txBody>
                    <a:bodyPr/>
                    <a:lstStyle/>
                    <a:p>
                      <a:r>
                        <a:rPr lang="en-US"/>
                        <a:t>launchsite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45561905"/>
                  </a:ext>
                </a:extLst>
              </a:tr>
              <a:tr h="546596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008233"/>
                  </a:ext>
                </a:extLst>
              </a:tr>
              <a:tr h="546596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376287"/>
                  </a:ext>
                </a:extLst>
              </a:tr>
              <a:tr h="774412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765495"/>
                  </a:ext>
                </a:extLst>
              </a:tr>
              <a:tr h="546596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219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F554-A6CE-0B9B-42B7-3220A9D4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Launch sites begin with ‘CCA’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EA4994E-04B6-56F0-F13F-CC372A58781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612484380"/>
              </p:ext>
            </p:extLst>
          </p:nvPr>
        </p:nvGraphicFramePr>
        <p:xfrm>
          <a:off x="457200" y="1695450"/>
          <a:ext cx="11087100" cy="5162550"/>
        </p:xfrm>
        <a:graphic>
          <a:graphicData uri="http://schemas.openxmlformats.org/drawingml/2006/table">
            <a:tbl>
              <a:tblPr/>
              <a:tblGrid>
                <a:gridCol w="923925">
                  <a:extLst>
                    <a:ext uri="{9D8B030D-6E8A-4147-A177-3AD203B41FA5}">
                      <a16:colId xmlns:a16="http://schemas.microsoft.com/office/drawing/2014/main" val="3449851808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132941909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303016151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232402620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10001446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935860848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3819719765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923089979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23730520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4036984412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392961584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3150105640"/>
                    </a:ext>
                  </a:extLst>
                </a:gridCol>
              </a:tblGrid>
              <a:tr h="657973">
                <a:tc>
                  <a:txBody>
                    <a:bodyPr/>
                    <a:lstStyle/>
                    <a:p>
                      <a:r>
                        <a:rPr lang="en-US" sz="800" dirty="0"/>
                        <a:t>d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Date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Time (UTC)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Booster_Version</a:t>
                      </a:r>
                      <a:endParaRPr lang="en-US" sz="800" dirty="0"/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Launch_Site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Payload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PAYLOAD_MASS__KG_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Orbit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Customer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Mission_Outcome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Landing_Outcome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2302" marR="42302" marT="21151" marB="21151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8227416"/>
                  </a:ext>
                </a:extLst>
              </a:tr>
              <a:tr h="1113491">
                <a:tc>
                  <a:txBody>
                    <a:bodyPr/>
                    <a:lstStyle/>
                    <a:p>
                      <a:r>
                        <a:rPr lang="en-US" sz="800"/>
                        <a:t>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2010-04-06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 days 18:45:00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F9 v1.0 B0003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CCAFS LC-40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Dragon Spacecraft Qualification Unit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LEO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SpaceX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Success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Failure (parachute)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891970"/>
                  </a:ext>
                </a:extLst>
              </a:tr>
              <a:tr h="1569010">
                <a:tc>
                  <a:txBody>
                    <a:bodyPr/>
                    <a:lstStyle/>
                    <a:p>
                      <a:r>
                        <a:rPr lang="en-US" sz="800"/>
                        <a:t>1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2010-08-12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 days 15:43:00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F9 v1.0 B0004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CCAFS LC-40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Dragon demo flight C1, two CubeSats, barrel of...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LEO (ISS)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NASA (COTS) NRO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Success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Failure (parachute)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538297"/>
                  </a:ext>
                </a:extLst>
              </a:tr>
              <a:tr h="809812">
                <a:tc>
                  <a:txBody>
                    <a:bodyPr/>
                    <a:lstStyle/>
                    <a:p>
                      <a:r>
                        <a:rPr lang="en-US" sz="800"/>
                        <a:t>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2012-05-22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 days 07:44:00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F9 v1.0 B0005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CCAFS LC-40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Dragon demo flight C2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525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LEO (ISS)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NASA (COTS)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Success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No attempt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838385"/>
                  </a:ext>
                </a:extLst>
              </a:tr>
              <a:tr h="506132"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4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2012-10-08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 days 00:35:00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F9 v1.0 B0006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CCAFS LC-40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SpaceX CRS-1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LEO (ISS)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NASA (CRS)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Success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No attempt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683455"/>
                  </a:ext>
                </a:extLst>
              </a:tr>
              <a:tr h="506132">
                <a:tc>
                  <a:txBody>
                    <a:bodyPr/>
                    <a:lstStyle/>
                    <a:p>
                      <a:r>
                        <a:rPr lang="en-US" sz="800"/>
                        <a:t>4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5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2013-03-01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0 days 15:10:00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F9 v1.0 B0007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CCAFS LC-40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SpaceX CRS-2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677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LEO (ISS)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NASA (CRS)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Success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 attempt</a:t>
                      </a:r>
                    </a:p>
                  </a:txBody>
                  <a:tcPr marL="42302" marR="42302" marT="21151" marB="211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41306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02137-2D02-282C-DAD0-4CE46BF9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B7B0F-CBE2-75C4-411F-086E5745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DBF4B-B38C-5C19-7D93-78219239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94E2713-D3BF-A380-893D-C556DC31F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" y="1256584"/>
            <a:ext cx="119908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df_launchsites_CCA5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read_sql_query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("Select distinct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Launch_Site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from spacex_v11 where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Launch_Site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Like 'CCA%' Limit 5",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88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task_3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SUM(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WHERE Customer LIKE 'NASA (CRS)'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total_payloadmass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45596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task_4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AVG(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Avg_PayloadMass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avg_payloadmass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2928.4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task_5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MIN(Date)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FirstSuccessfull_landing_date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'Success (ground pad)'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firstsuccessfull_landing_date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	      2015-12-22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45476"/>
            <a:ext cx="9745589" cy="5391807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task_6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(drone ship)'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&gt; 4000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&lt;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	F9 FT B1022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	F9 FT B1026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	F9 FT B1021.2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	F9 FT B1031.2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225137"/>
          </a:xfrm>
        </p:spPr>
        <p:txBody>
          <a:bodyPr/>
          <a:lstStyle/>
          <a:p>
            <a:r>
              <a:rPr lang="en-US" dirty="0"/>
              <a:t>                    Introduction</a:t>
            </a:r>
          </a:p>
        </p:txBody>
      </p:sp>
      <p:pic>
        <p:nvPicPr>
          <p:cNvPr id="8" name="Picture Placeholder 7" descr="A picture containing mountain, sky, outdoor, nature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52069" y="3039197"/>
            <a:ext cx="76035" cy="14132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72" y="2107096"/>
            <a:ext cx="11795759" cy="49033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BACKGROUND  AND CONTEXT</a:t>
            </a:r>
          </a:p>
          <a:p>
            <a:r>
              <a:rPr lang="en-US" dirty="0"/>
              <a:t>       </a:t>
            </a:r>
            <a:r>
              <a:rPr lang="en-US" sz="2200" dirty="0"/>
              <a:t>The project was carried out to predict if the Falcon 9 rocket launches on its website with a cost of $62 million ,other providers cost upward of $165 million </a:t>
            </a:r>
            <a:r>
              <a:rPr lang="en-US" sz="2200" dirty="0" err="1"/>
              <a:t>each.Much</a:t>
            </a:r>
            <a:r>
              <a:rPr lang="en-US" sz="2200" dirty="0"/>
              <a:t> of the savings is attributed to the fact that </a:t>
            </a:r>
            <a:r>
              <a:rPr lang="en-US" sz="2200" dirty="0" err="1"/>
              <a:t>Spacex</a:t>
            </a:r>
            <a:r>
              <a:rPr lang="en-US" sz="2200" dirty="0"/>
              <a:t> </a:t>
            </a:r>
            <a:r>
              <a:rPr lang="en-US" sz="2200" b="1" dirty="0"/>
              <a:t>reuses </a:t>
            </a:r>
            <a:r>
              <a:rPr lang="en-US" sz="2200" dirty="0"/>
              <a:t>the </a:t>
            </a:r>
            <a:r>
              <a:rPr lang="en-US" sz="2200" b="1" dirty="0"/>
              <a:t>First stage</a:t>
            </a:r>
            <a:r>
              <a:rPr lang="en-US" sz="2200" dirty="0"/>
              <a:t>.</a:t>
            </a:r>
          </a:p>
          <a:p>
            <a:r>
              <a:rPr lang="en-US" sz="2200" dirty="0"/>
              <a:t>      Therefore if we can determine if the first stage will land ,we can determine the cost of a </a:t>
            </a:r>
            <a:r>
              <a:rPr lang="en-US" sz="2200" b="1" dirty="0"/>
              <a:t>Launch.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       This information can be used if an alternate company wants to bid against </a:t>
            </a:r>
            <a:r>
              <a:rPr lang="en-US" sz="2200" b="1" dirty="0" err="1">
                <a:solidFill>
                  <a:srgbClr val="002060"/>
                </a:solidFill>
              </a:rPr>
              <a:t>Spacex</a:t>
            </a:r>
            <a:r>
              <a:rPr lang="en-US" sz="2200" b="1" dirty="0">
                <a:solidFill>
                  <a:srgbClr val="002060"/>
                </a:solidFill>
              </a:rPr>
              <a:t> for a Rocket Launch.</a:t>
            </a:r>
          </a:p>
          <a:p>
            <a:r>
              <a:rPr lang="en-US" sz="2200" b="1" dirty="0"/>
              <a:t>                                              Common Problems to be solved</a:t>
            </a:r>
          </a:p>
          <a:p>
            <a:r>
              <a:rPr lang="en-US" sz="2200" dirty="0"/>
              <a:t>1.What influences if the rocket will land successfully?</a:t>
            </a:r>
          </a:p>
          <a:p>
            <a:r>
              <a:rPr lang="en-US" sz="2200" dirty="0"/>
              <a:t>2.The effect of each relationship with certain rocket variables will impact in determining the success rate of a successful landing.</a:t>
            </a:r>
          </a:p>
          <a:p>
            <a:r>
              <a:rPr lang="en-US" sz="2200" dirty="0"/>
              <a:t>3.What conditions does </a:t>
            </a:r>
            <a:r>
              <a:rPr lang="en-US" sz="2200" dirty="0" err="1"/>
              <a:t>Spacex</a:t>
            </a:r>
            <a:r>
              <a:rPr lang="en-US" sz="2200" dirty="0"/>
              <a:t> have to achieve to get the best results and ensure the best rocket success landing rate.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107D-3EE1-C6D4-5421-FC7AA5F5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Total Number of Successful and Failure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62332-0AA9-D09D-B4E9-803DBFA2F4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903" y="1261241"/>
            <a:ext cx="5556054" cy="773776"/>
          </a:xfrm>
        </p:spPr>
        <p:txBody>
          <a:bodyPr/>
          <a:lstStyle/>
          <a:p>
            <a:r>
              <a:rPr lang="en-US" dirty="0"/>
              <a:t>Successful Outcomes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4BEB9-55DB-E6F7-3DE5-7CEC93961E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9903" y="2159876"/>
            <a:ext cx="5556054" cy="4354300"/>
          </a:xfrm>
        </p:spPr>
        <p:txBody>
          <a:bodyPr>
            <a:noAutofit/>
          </a:bodyPr>
          <a:lstStyle/>
          <a:p>
            <a:r>
              <a:rPr lang="en-US" sz="1600" dirty="0"/>
              <a:t>task_7a = '''</a:t>
            </a:r>
          </a:p>
          <a:p>
            <a:pPr marL="0" indent="0">
              <a:buNone/>
            </a:pPr>
            <a:r>
              <a:rPr lang="en-US" sz="1600" dirty="0"/>
              <a:t> SELECT COUNT(</a:t>
            </a:r>
            <a:r>
              <a:rPr lang="en-US" sz="1600" dirty="0" err="1"/>
              <a:t>MissionOutcome</a:t>
            </a:r>
            <a:r>
              <a:rPr lang="en-US" sz="1600" dirty="0"/>
              <a:t>) AS </a:t>
            </a:r>
            <a:r>
              <a:rPr lang="en-US" sz="1600" dirty="0" err="1"/>
              <a:t>SuccessOutcome</a:t>
            </a:r>
            <a:r>
              <a:rPr lang="en-US" sz="1600" dirty="0"/>
              <a:t>     FROM SpaceX</a:t>
            </a:r>
          </a:p>
          <a:p>
            <a:r>
              <a:rPr lang="en-US" sz="1600" dirty="0"/>
              <a:t>        WHERE </a:t>
            </a:r>
            <a:r>
              <a:rPr lang="en-US" sz="1600" dirty="0" err="1"/>
              <a:t>MissionOutcome</a:t>
            </a:r>
            <a:r>
              <a:rPr lang="en-US" sz="1600" dirty="0"/>
              <a:t> LIKE 'Success%'</a:t>
            </a:r>
          </a:p>
          <a:p>
            <a:r>
              <a:rPr lang="en-US" sz="1600" dirty="0"/>
              <a:t>        '‘’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 total number of successful mission outcome is:</a:t>
            </a:r>
          </a:p>
          <a:p>
            <a:endParaRPr lang="en-US" sz="1600" dirty="0"/>
          </a:p>
          <a:p>
            <a:r>
              <a:rPr lang="en-US" sz="1600" b="1" dirty="0"/>
              <a:t>Success outcome</a:t>
            </a:r>
          </a:p>
          <a:p>
            <a:r>
              <a:rPr lang="en-US" sz="1600" b="1" dirty="0"/>
              <a:t>0 	100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95C20-7FA5-CF86-C06D-8C62E985D7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261241"/>
            <a:ext cx="5426009" cy="773776"/>
          </a:xfrm>
        </p:spPr>
        <p:txBody>
          <a:bodyPr/>
          <a:lstStyle/>
          <a:p>
            <a:r>
              <a:rPr lang="en-US" dirty="0"/>
              <a:t>Failure Outcomes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7F88F4-E456-B687-C83A-CB865CABAB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65956" y="2035017"/>
            <a:ext cx="5556053" cy="4318793"/>
          </a:xfrm>
        </p:spPr>
        <p:txBody>
          <a:bodyPr>
            <a:normAutofit/>
          </a:bodyPr>
          <a:lstStyle/>
          <a:p>
            <a:r>
              <a:rPr lang="en-US" sz="1600" dirty="0"/>
              <a:t>task_7b = '''</a:t>
            </a:r>
          </a:p>
          <a:p>
            <a:r>
              <a:rPr lang="en-US" sz="1600" dirty="0"/>
              <a:t>        SELECT COUNT(</a:t>
            </a:r>
            <a:r>
              <a:rPr lang="en-US" sz="1600" dirty="0" err="1"/>
              <a:t>MissionOutcome</a:t>
            </a:r>
            <a:r>
              <a:rPr lang="en-US" sz="1600" dirty="0"/>
              <a:t>) AS </a:t>
            </a:r>
            <a:r>
              <a:rPr lang="en-US" sz="1600" dirty="0" err="1"/>
              <a:t>FailureOutcome</a:t>
            </a:r>
            <a:r>
              <a:rPr lang="en-US" sz="1600" dirty="0"/>
              <a:t>    FROM SpaceX</a:t>
            </a:r>
          </a:p>
          <a:p>
            <a:r>
              <a:rPr lang="en-US" sz="1600" dirty="0"/>
              <a:t>        WHERE </a:t>
            </a:r>
            <a:r>
              <a:rPr lang="en-US" sz="1600" dirty="0" err="1"/>
              <a:t>MissionOutcome</a:t>
            </a:r>
            <a:r>
              <a:rPr lang="en-US" sz="1600" dirty="0"/>
              <a:t> LIKE 'Failure%’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 total number of failed mission outcome is:</a:t>
            </a:r>
          </a:p>
          <a:p>
            <a:endParaRPr lang="en-US" sz="1600" dirty="0"/>
          </a:p>
          <a:p>
            <a:r>
              <a:rPr lang="en-US" sz="1600" b="1" dirty="0"/>
              <a:t>Failure outcome</a:t>
            </a:r>
          </a:p>
          <a:p>
            <a:r>
              <a:rPr lang="en-US" sz="1600" b="1" dirty="0"/>
              <a:t>  0 	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28CDB8-F1B7-0CAE-132F-9B883C2F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201168" y="7130126"/>
            <a:ext cx="4837176" cy="77377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34EFAC-E103-B2F1-E85A-DB9339497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V="1">
            <a:off x="7013448" y="7301006"/>
            <a:ext cx="4352544" cy="45562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703AE-2AAB-7111-B773-BF86D59C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3213" y="7903901"/>
            <a:ext cx="630936" cy="120746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B524F9-BF54-9CC0-D5FA-D3EBC5188817}"/>
              </a:ext>
            </a:extLst>
          </p:cNvPr>
          <p:cNvCxnSpPr>
            <a:cxnSpLocks/>
          </p:cNvCxnSpPr>
          <p:nvPr/>
        </p:nvCxnSpPr>
        <p:spPr>
          <a:xfrm>
            <a:off x="5965956" y="1087821"/>
            <a:ext cx="1" cy="5633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217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2607" y="756745"/>
            <a:ext cx="11634952" cy="61012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task_8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FROM SpaceX     WHERE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(    SELECT MAX(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    FROM SpaceX   )  ORDER BY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	</a:t>
            </a:r>
            <a:r>
              <a:rPr lang="en-US" sz="16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	</a:t>
            </a:r>
            <a:r>
              <a:rPr lang="en-US" sz="16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payloadmasskg</a:t>
            </a:r>
            <a:endParaRPr lang="en-US" sz="16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	F9 B5 B1048.4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	F9 B5 B1048.5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	F9 B5 B1049.4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	F9 B5 B1049.5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	F9 B5 B1049.7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	F9 B5 B1051.3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 	F9 B5 B1051.4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 	F9 B5 B1051.6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 	F9 B5 B1056.4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 	F9 B5 B1058.3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 	F9 B5 B1060.2 	15600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11 	F9 B5 B1060.3 	15600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0"/>
            <a:ext cx="10515600" cy="75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371600"/>
            <a:ext cx="11227549" cy="505561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task_9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SELECT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WHERE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'Failure (drone ship)'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 AND Date BETWEEN '2015-01-01' AND '2015-12-31'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</a:t>
            </a:r>
            <a:r>
              <a:rPr lang="en-US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boosterversion</a:t>
            </a: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	</a:t>
            </a:r>
            <a:r>
              <a:rPr lang="en-US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	</a:t>
            </a:r>
            <a:r>
              <a:rPr lang="en-US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landingoutcome</a:t>
            </a:r>
            <a:endParaRPr lang="en-US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 	F9 v1.1 B1012 	CCAFS LC-40 	Failure (drone ship)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	F9 v1.1 B1015 	CCAFS LC-40 	Failure (drone ship)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0262" y="1075187"/>
            <a:ext cx="11161985" cy="57828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task_10 = '''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SELECT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WHERE DATE BETWEEN '2010-06-04' AND '2017-03-20’ GROUP BY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ORDER BY COUNT(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</a:t>
            </a:r>
            <a:r>
              <a:rPr lang="en-US" sz="16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landingoutcome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	count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	No attempt 	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	Success (drone ship) 	  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	Failure (drone ship)    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	Success (ground pad) 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	Controlled (ocean) 	 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	Uncontrolled (ocean)  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 	Precluded (drone ship)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 	Failure (parachute)    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110360"/>
            <a:ext cx="10515600" cy="819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EAEFAF-BAF5-E420-0141-6A8DC1F915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85498" y="671499"/>
            <a:ext cx="11100113" cy="5884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30216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5CD1F3C-B410-2857-FFD1-D397DDB5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98" y="127141"/>
            <a:ext cx="115282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folium.Circle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add a highlighted circle area with a text label on a specific coordinate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4FD1-7B73-9F5F-313A-1EA86D4B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Labeled launch outcomes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65750A-5F5D-A650-A923-9E46F41DE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6483" y="1513490"/>
            <a:ext cx="5783317" cy="4351338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5F3A41-DA63-F0E0-EE1C-422F0DE0AF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28345"/>
            <a:ext cx="5414963" cy="38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51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0D6E44-92A6-F8DE-18FB-AC01A75D94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308538"/>
            <a:ext cx="9225328" cy="51186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to a coast line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37FE5A3-E464-084B-74F1-8C0C05F3E07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9" y="1340069"/>
            <a:ext cx="9891930" cy="48368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13490"/>
            <a:ext cx="9036435" cy="53445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780EC-DED0-5E67-35CB-142D16DA1200}"/>
              </a:ext>
            </a:extLst>
          </p:cNvPr>
          <p:cNvSpPr txBox="1"/>
          <p:nvPr/>
        </p:nvSpPr>
        <p:spPr>
          <a:xfrm>
            <a:off x="3046686" y="32443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https://github.com/MillyAP/SPACEX-PROJECT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50F707-6663-D911-38BF-651D9AE473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7" y="1371600"/>
            <a:ext cx="11027049" cy="50556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the highest success ratio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2008D4-2CCD-B982-1C28-E3523F84E64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31076" y="1387367"/>
            <a:ext cx="11256579" cy="23331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236484"/>
            <a:ext cx="10515600" cy="851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scatter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026BE-7CFD-5354-F25E-16B6BCFB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4288343"/>
            <a:ext cx="11492405" cy="23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D46A3-D0A9-B980-931C-7A97587B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2" y="407612"/>
            <a:ext cx="11587656" cy="328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35D99-0195-19D6-470F-AB8C0872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2" y="3925613"/>
            <a:ext cx="11718378" cy="27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33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86108-A127-1C10-C7AD-E510009D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1DA2-20BD-FF75-9C35-97AD4854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rtl="0"/>
            <a:r>
              <a:rPr lang="en-US" sz="2000" dirty="0"/>
              <a:t>After visual analysis using the dashboard, you should be able to obtain some insights to answer the following five questions:</a:t>
            </a:r>
          </a:p>
          <a:p>
            <a:pPr rtl="0"/>
            <a:r>
              <a:rPr lang="en-US" sz="2000" b="1" dirty="0"/>
              <a:t>Which site has the largest successful launches?</a:t>
            </a:r>
          </a:p>
          <a:p>
            <a:pPr rtl="0"/>
            <a:r>
              <a:rPr lang="en-US" sz="2000" dirty="0"/>
              <a:t>KSLC-39A: 10 successful launches</a:t>
            </a:r>
          </a:p>
          <a:p>
            <a:pPr rtl="0"/>
            <a:r>
              <a:rPr lang="en-US" sz="2000" b="1" dirty="0"/>
              <a:t>Which site has the highest launch success rate?</a:t>
            </a:r>
          </a:p>
          <a:p>
            <a:pPr rtl="0"/>
            <a:r>
              <a:rPr lang="en-US" sz="2000" dirty="0"/>
              <a:t>KSLC-39A: ~77% or 10 successful launches out of 13</a:t>
            </a:r>
          </a:p>
          <a:p>
            <a:pPr rtl="0"/>
            <a:r>
              <a:rPr lang="en-US" sz="2000" b="1" dirty="0"/>
              <a:t>Which payload range(s) has the highest launch success rate?</a:t>
            </a:r>
          </a:p>
          <a:p>
            <a:pPr rtl="0"/>
            <a:r>
              <a:rPr lang="en-US" sz="2000" dirty="0"/>
              <a:t>Most successful launches have a payload mass in an interval [360-5300] kg</a:t>
            </a:r>
          </a:p>
          <a:p>
            <a:pPr rtl="0"/>
            <a:r>
              <a:rPr lang="en-US" sz="2000" b="1" dirty="0"/>
              <a:t>Which payload range(s) has the lowest launch success rate?</a:t>
            </a:r>
          </a:p>
          <a:p>
            <a:pPr rtl="0"/>
            <a:r>
              <a:rPr lang="en-US" sz="2000" dirty="0"/>
              <a:t>Above payload mass= 5400 Kg, there is only a single </a:t>
            </a:r>
            <a:r>
              <a:rPr lang="en-US" sz="2000" dirty="0" err="1"/>
              <a:t>succesful</a:t>
            </a:r>
            <a:r>
              <a:rPr lang="en-US" sz="2000" dirty="0"/>
              <a:t> launch, with a 9600 kg payload</a:t>
            </a:r>
          </a:p>
          <a:p>
            <a:pPr rtl="0"/>
            <a:r>
              <a:rPr lang="en-US" sz="2000" b="1" dirty="0"/>
              <a:t>Which F9 Booster version (v1.0, v1.1, FT, B4, B5, etc.) has the highest launch success rate?</a:t>
            </a:r>
          </a:p>
          <a:p>
            <a:pPr rtl="0"/>
            <a:r>
              <a:rPr lang="en-US" sz="2000" dirty="0"/>
              <a:t>Best booster version: FT: 15 successful launches out of 23 launch attempts. ~ 65% Second best: B4 = 6/11 about ~55%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75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1DCB0-57A7-1674-4E56-740B33576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03131"/>
            <a:ext cx="10651979" cy="502408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03131"/>
            <a:ext cx="10687962" cy="5454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C90885-7F56-7199-D445-3F9B9175D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7" y="1403130"/>
            <a:ext cx="11550866" cy="545486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36482" y="1308538"/>
            <a:ext cx="11634951" cy="53602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46841" y="1371600"/>
            <a:ext cx="11603421" cy="553369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000" b="1" dirty="0">
                <a:latin typeface="Abadi" panose="020B0604020104020204" pitchFamily="34" charset="0"/>
              </a:rPr>
              <a:t>After comparing accuracy of above methods, they all preformed practically</a:t>
            </a:r>
          </a:p>
          <a:p>
            <a:pPr marL="0" indent="0">
              <a:buNone/>
            </a:pPr>
            <a:r>
              <a:rPr lang="en-US" sz="2000" b="1" dirty="0">
                <a:latin typeface="Abadi" panose="020B0604020104020204" pitchFamily="34" charset="0"/>
              </a:rPr>
              <a:t>the same, except for Decision tree which fit train data slightly better but test data worse.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1.The Tree 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Classiffier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algorithm is the best for machine learning for this dataset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2.Low weighted Payloads perform better than heavier Payloads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3.The Success Rates for 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 is directly proportional to time in years ,they will eventually perfect the launches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4.KSC LC-39A had the most successful launches from all the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5.Orbit GEO,HEO,SSO,ES-L1 have the best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0C877-ED35-133C-7A29-3A44D923853F}"/>
              </a:ext>
            </a:extLst>
          </p:cNvPr>
          <p:cNvSpPr txBox="1"/>
          <p:nvPr/>
        </p:nvSpPr>
        <p:spPr>
          <a:xfrm>
            <a:off x="3046686" y="32443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https://github.com/MillyAP/SPACEX-PROJECT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3C76-B8BE-866B-239D-DEE3F937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Methodology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2ED8B-8C5D-9D91-6AE5-89DBD1D17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58887" y="6241773"/>
            <a:ext cx="185531" cy="585591"/>
          </a:xfrm>
        </p:spPr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32F8D-8E85-7CAD-02EF-1172DCD87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7812820"/>
            <a:ext cx="4837176" cy="4571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922B4C-CEFF-AD74-FFDB-27A24533F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" y="1912170"/>
            <a:ext cx="11990831" cy="5514966"/>
          </a:xfrm>
        </p:spPr>
        <p:txBody>
          <a:bodyPr>
            <a:normAutofit fontScale="925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 Data Collection Methodology</a:t>
            </a:r>
          </a:p>
          <a:p>
            <a:r>
              <a:rPr lang="en-US" dirty="0"/>
              <a:t>      1.Spacex Rest API</a:t>
            </a:r>
          </a:p>
          <a:p>
            <a:r>
              <a:rPr lang="en-US" dirty="0"/>
              <a:t>       2.Webscraping from Wikipedia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Performed Data Wrangling</a:t>
            </a:r>
          </a:p>
          <a:p>
            <a:r>
              <a:rPr lang="en-US" dirty="0"/>
              <a:t>       Cleaning of Data &amp;Encoding them to be in the right format for easy analysis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Performed Exploratory Data Analysis(EDA) visualization and SQL (Plotting scatter graphs and bar graphs to show relationship between variables &amp; to show patterns in data)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Performed Interactive Visual Analytics using Folium &amp; Plotly Dash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Performed Predictive Analysis using (classification )models</a:t>
            </a:r>
          </a:p>
          <a:p>
            <a:r>
              <a:rPr lang="en-US" dirty="0"/>
              <a:t>         Building ,tuning and evaluating classification models</a:t>
            </a:r>
          </a:p>
          <a:p>
            <a:r>
              <a:rPr lang="en-US" sz="17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17945A-A49D-9D15-9DB5-7149E524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 flipV="1">
            <a:off x="6967728" y="8303149"/>
            <a:ext cx="1646184" cy="4571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30ED0-EB33-6E40-A0C3-AA7F6553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337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EAC0465-1751-47C8-9200-CF24EEB5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084" y="1140497"/>
            <a:ext cx="1504060" cy="746703"/>
          </a:xfrm>
        </p:spPr>
        <p:txBody>
          <a:bodyPr>
            <a:norm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2FB0-4B95-6004-2EE7-E547811F5B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5072" y="1681491"/>
            <a:ext cx="1982071" cy="4674860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sets were collected by;</a:t>
            </a:r>
          </a:p>
          <a:p>
            <a:r>
              <a:rPr lang="en-US" dirty="0" err="1"/>
              <a:t>Spacex</a:t>
            </a:r>
            <a:r>
              <a:rPr lang="en-US" dirty="0"/>
              <a:t> Rest API –</a:t>
            </a:r>
            <a:r>
              <a:rPr lang="en-US" dirty="0">
                <a:solidFill>
                  <a:srgbClr val="C00000"/>
                </a:solidFill>
              </a:rPr>
              <a:t>api.spacexdata.com/v4/</a:t>
            </a:r>
          </a:p>
          <a:p>
            <a:r>
              <a:rPr lang="en-US" dirty="0" err="1"/>
              <a:t>Webscraping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Wikipedia</a:t>
            </a:r>
            <a:r>
              <a:rPr lang="en-US" dirty="0"/>
              <a:t> using </a:t>
            </a:r>
            <a:r>
              <a:rPr lang="en-US" dirty="0" err="1"/>
              <a:t>Beautifulsoup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4A5D64-6352-598D-CBAE-DED5C13BF4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4858" y="1161600"/>
            <a:ext cx="4804228" cy="4145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            Rest API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44E9BE-8E77-4779-20B8-55F2D60BC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78743" y="1681491"/>
            <a:ext cx="4804228" cy="4754743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6B6F6A-BD79-379B-4430-939401A1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38626" y="1170646"/>
            <a:ext cx="3327366" cy="41456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Webscraping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69F073-ED74-7602-6860-1D10A1FCB7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086" y="1631266"/>
            <a:ext cx="4797842" cy="4804969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7240211"/>
            <a:ext cx="4837176" cy="4605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V="1">
            <a:off x="7903586" y="7286262"/>
            <a:ext cx="2211632" cy="15104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2F022-211C-4882-844C-086FEA6806AA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673083" y="7171633"/>
            <a:ext cx="7086600" cy="45719"/>
          </a:xfrm>
        </p:spPr>
      </p:pic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5852886" y="7391584"/>
            <a:ext cx="5105400" cy="45719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5393" y="7194492"/>
            <a:ext cx="4983480" cy="45719"/>
          </a:xfr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2E49ABA1-A3E5-7EB3-FCC4-C15BD23FB031}"/>
              </a:ext>
            </a:extLst>
          </p:cNvPr>
          <p:cNvSpPr/>
          <p:nvPr/>
        </p:nvSpPr>
        <p:spPr>
          <a:xfrm>
            <a:off x="2394857" y="1768250"/>
            <a:ext cx="4586202" cy="74972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Collecting data with  API call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3752BBF-F15F-971A-7269-9EC9330320D6}"/>
              </a:ext>
            </a:extLst>
          </p:cNvPr>
          <p:cNvSpPr/>
          <p:nvPr/>
        </p:nvSpPr>
        <p:spPr>
          <a:xfrm>
            <a:off x="4209140" y="2543626"/>
            <a:ext cx="377371" cy="3624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1C014-5D2F-C099-5F8A-FC9F68727A11}"/>
              </a:ext>
            </a:extLst>
          </p:cNvPr>
          <p:cNvSpPr/>
          <p:nvPr/>
        </p:nvSpPr>
        <p:spPr>
          <a:xfrm>
            <a:off x="2303709" y="2939429"/>
            <a:ext cx="4677350" cy="610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Converting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dataframe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with the help of JSON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96BC48C-AF1A-3CA0-B046-AB0D27541330}"/>
              </a:ext>
            </a:extLst>
          </p:cNvPr>
          <p:cNvSpPr/>
          <p:nvPr/>
        </p:nvSpPr>
        <p:spPr>
          <a:xfrm flipH="1">
            <a:off x="4309873" y="3608536"/>
            <a:ext cx="370984" cy="3034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A4B9C7-08E6-299C-3A3E-87D7A9EC6915}"/>
              </a:ext>
            </a:extLst>
          </p:cNvPr>
          <p:cNvSpPr/>
          <p:nvPr/>
        </p:nvSpPr>
        <p:spPr>
          <a:xfrm>
            <a:off x="2278742" y="3876849"/>
            <a:ext cx="4694501" cy="561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Updating columns and rows(preprocessing)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B6D7084-4BCC-3812-7F4F-F5F22F14522B}"/>
              </a:ext>
            </a:extLst>
          </p:cNvPr>
          <p:cNvSpPr/>
          <p:nvPr/>
        </p:nvSpPr>
        <p:spPr>
          <a:xfrm flipH="1">
            <a:off x="4209140" y="4491291"/>
            <a:ext cx="377371" cy="3309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AACEDE8-FB03-908E-DF5A-B64BE58E3460}"/>
              </a:ext>
            </a:extLst>
          </p:cNvPr>
          <p:cNvSpPr/>
          <p:nvPr/>
        </p:nvSpPr>
        <p:spPr>
          <a:xfrm>
            <a:off x="4309873" y="5441801"/>
            <a:ext cx="484632" cy="2901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4851E8-4E74-B99B-D476-734C33BDE4D3}"/>
              </a:ext>
            </a:extLst>
          </p:cNvPr>
          <p:cNvSpPr/>
          <p:nvPr/>
        </p:nvSpPr>
        <p:spPr>
          <a:xfrm>
            <a:off x="2322841" y="5800431"/>
            <a:ext cx="4658218" cy="495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 the data to CSV file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89C4E6-7A81-7389-D7EB-9E4B4D25930A}"/>
              </a:ext>
            </a:extLst>
          </p:cNvPr>
          <p:cNvSpPr/>
          <p:nvPr/>
        </p:nvSpPr>
        <p:spPr>
          <a:xfrm>
            <a:off x="7199085" y="1722766"/>
            <a:ext cx="4804228" cy="712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Creating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beautifulsoup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AB7E7C6F-9EE5-A85A-6D89-4F6CD39CCBEA}"/>
              </a:ext>
            </a:extLst>
          </p:cNvPr>
          <p:cNvSpPr/>
          <p:nvPr/>
        </p:nvSpPr>
        <p:spPr>
          <a:xfrm>
            <a:off x="9281892" y="2439559"/>
            <a:ext cx="333823" cy="365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F7569A-B2A0-98BA-B06B-C9FCFF200828}"/>
              </a:ext>
            </a:extLst>
          </p:cNvPr>
          <p:cNvSpPr/>
          <p:nvPr/>
        </p:nvSpPr>
        <p:spPr>
          <a:xfrm>
            <a:off x="7199085" y="2735289"/>
            <a:ext cx="4797842" cy="609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Getting column names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01E02EF-0942-4E14-3070-8257760759A7}"/>
              </a:ext>
            </a:extLst>
          </p:cNvPr>
          <p:cNvSpPr/>
          <p:nvPr/>
        </p:nvSpPr>
        <p:spPr>
          <a:xfrm flipH="1">
            <a:off x="9274629" y="3356789"/>
            <a:ext cx="428170" cy="2572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BCD07B-85F1-ED4A-0948-36A14509CEEE}"/>
              </a:ext>
            </a:extLst>
          </p:cNvPr>
          <p:cNvSpPr/>
          <p:nvPr/>
        </p:nvSpPr>
        <p:spPr>
          <a:xfrm flipH="1">
            <a:off x="10522856" y="7883872"/>
            <a:ext cx="238099" cy="346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08F5D28-6580-3935-D298-B0073EB945EF}"/>
              </a:ext>
            </a:extLst>
          </p:cNvPr>
          <p:cNvSpPr/>
          <p:nvPr/>
        </p:nvSpPr>
        <p:spPr>
          <a:xfrm>
            <a:off x="9217677" y="4330416"/>
            <a:ext cx="398038" cy="455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6ADB-375B-5197-D22F-2894586A5CF8}"/>
              </a:ext>
            </a:extLst>
          </p:cNvPr>
          <p:cNvSpPr/>
          <p:nvPr/>
        </p:nvSpPr>
        <p:spPr>
          <a:xfrm>
            <a:off x="7199085" y="4687501"/>
            <a:ext cx="4796100" cy="6288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Converting to final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dataframe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BBF381BB-12C6-DB12-A9E4-EC7E6B636F89}"/>
              </a:ext>
            </a:extLst>
          </p:cNvPr>
          <p:cNvSpPr/>
          <p:nvPr/>
        </p:nvSpPr>
        <p:spPr>
          <a:xfrm>
            <a:off x="9274629" y="5333981"/>
            <a:ext cx="341086" cy="3522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964BC6-035E-9E85-76D8-5840B2424108}"/>
              </a:ext>
            </a:extLst>
          </p:cNvPr>
          <p:cNvSpPr/>
          <p:nvPr/>
        </p:nvSpPr>
        <p:spPr>
          <a:xfrm>
            <a:off x="7199085" y="5723760"/>
            <a:ext cx="4796100" cy="6288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 data to CSV file 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A8961B1C-0903-E5A2-7725-03B8C8A4E66E}"/>
              </a:ext>
            </a:extLst>
          </p:cNvPr>
          <p:cNvSpPr/>
          <p:nvPr/>
        </p:nvSpPr>
        <p:spPr>
          <a:xfrm>
            <a:off x="2322841" y="4822205"/>
            <a:ext cx="4650402" cy="5117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Filtering the data to keep only Falcon 9 launches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1416CD-09A6-CBA6-7D7B-2C10406129D7}"/>
              </a:ext>
            </a:extLst>
          </p:cNvPr>
          <p:cNvSpPr/>
          <p:nvPr/>
        </p:nvSpPr>
        <p:spPr>
          <a:xfrm>
            <a:off x="7199085" y="3595018"/>
            <a:ext cx="4804228" cy="68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Creating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launch_dict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02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badi"/>
              </a:rPr>
              <a:t>Data Collection – SpaceX API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EAC0465-1751-47C8-9200-CF24EEB5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084" y="1140497"/>
            <a:ext cx="1504060" cy="746703"/>
          </a:xfrm>
        </p:spPr>
        <p:txBody>
          <a:bodyPr>
            <a:norm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2FB0-4B95-6004-2EE7-E547811F5B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448574" y="1681490"/>
            <a:ext cx="2625718" cy="4992521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sets were collected by;</a:t>
            </a:r>
          </a:p>
          <a:p>
            <a:r>
              <a:rPr lang="en-US" dirty="0" err="1"/>
              <a:t>Spacex</a:t>
            </a:r>
            <a:r>
              <a:rPr lang="en-US" dirty="0"/>
              <a:t> Rest API –</a:t>
            </a:r>
            <a:r>
              <a:rPr lang="en-US" dirty="0">
                <a:solidFill>
                  <a:srgbClr val="C00000"/>
                </a:solidFill>
              </a:rPr>
              <a:t>api.spacexdata.com/v4/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4A5D64-6352-598D-CBAE-DED5C13BF4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4858" y="1161600"/>
            <a:ext cx="4804228" cy="4145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            Rest API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44E9BE-8E77-4779-20B8-55F2D60BC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78742" y="1092690"/>
            <a:ext cx="9406372" cy="5444423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REST   API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6B6F6A-BD79-379B-4430-939401A1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46655" y="1421160"/>
            <a:ext cx="80020" cy="10395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69F073-ED74-7602-6860-1D10A1FCB7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flipH="1">
            <a:off x="13146655" y="6390516"/>
            <a:ext cx="293299" cy="45719"/>
          </a:xfrm>
          <a:solidFill>
            <a:schemeClr val="accent4">
              <a:lumMod val="50000"/>
            </a:schemeClr>
          </a:solidFill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V="1">
            <a:off x="7903586" y="7286262"/>
            <a:ext cx="2211632" cy="15104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2F022-211C-4882-844C-086FEA6806AA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673083" y="7171633"/>
            <a:ext cx="7086600" cy="45719"/>
          </a:xfrm>
        </p:spPr>
      </p:pic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5852886" y="7391584"/>
            <a:ext cx="5105400" cy="45719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-3491145" y="7240211"/>
            <a:ext cx="16500018" cy="151373"/>
          </a:xfr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2E49ABA1-A3E5-7EB3-FCC4-C15BD23FB031}"/>
              </a:ext>
            </a:extLst>
          </p:cNvPr>
          <p:cNvSpPr/>
          <p:nvPr/>
        </p:nvSpPr>
        <p:spPr>
          <a:xfrm>
            <a:off x="2394857" y="1768250"/>
            <a:ext cx="8767724" cy="74972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Collecting data with  API call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3752BBF-F15F-971A-7269-9EC9330320D6}"/>
              </a:ext>
            </a:extLst>
          </p:cNvPr>
          <p:cNvSpPr/>
          <p:nvPr/>
        </p:nvSpPr>
        <p:spPr>
          <a:xfrm>
            <a:off x="6258461" y="2593216"/>
            <a:ext cx="377371" cy="3624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1C014-5D2F-C099-5F8A-FC9F68727A11}"/>
              </a:ext>
            </a:extLst>
          </p:cNvPr>
          <p:cNvSpPr/>
          <p:nvPr/>
        </p:nvSpPr>
        <p:spPr>
          <a:xfrm>
            <a:off x="2303709" y="2939429"/>
            <a:ext cx="8858872" cy="610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Converting to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dataframe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with the help of JSON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96BC48C-AF1A-3CA0-B046-AB0D27541330}"/>
              </a:ext>
            </a:extLst>
          </p:cNvPr>
          <p:cNvSpPr/>
          <p:nvPr/>
        </p:nvSpPr>
        <p:spPr>
          <a:xfrm flipH="1">
            <a:off x="6264848" y="3649187"/>
            <a:ext cx="370984" cy="3034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A4B9C7-08E6-299C-3A3E-87D7A9EC6915}"/>
              </a:ext>
            </a:extLst>
          </p:cNvPr>
          <p:cNvSpPr/>
          <p:nvPr/>
        </p:nvSpPr>
        <p:spPr>
          <a:xfrm>
            <a:off x="2278742" y="3876849"/>
            <a:ext cx="8858872" cy="561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Updating columns and rows(preprocessing)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B6D7084-4BCC-3812-7F4F-F5F22F14522B}"/>
              </a:ext>
            </a:extLst>
          </p:cNvPr>
          <p:cNvSpPr/>
          <p:nvPr/>
        </p:nvSpPr>
        <p:spPr>
          <a:xfrm flipH="1">
            <a:off x="6264848" y="4509500"/>
            <a:ext cx="377371" cy="3309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AACEDE8-FB03-908E-DF5A-B64BE58E3460}"/>
              </a:ext>
            </a:extLst>
          </p:cNvPr>
          <p:cNvSpPr/>
          <p:nvPr/>
        </p:nvSpPr>
        <p:spPr>
          <a:xfrm>
            <a:off x="6279543" y="5489185"/>
            <a:ext cx="484632" cy="2901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4851E8-4E74-B99B-D476-734C33BDE4D3}"/>
              </a:ext>
            </a:extLst>
          </p:cNvPr>
          <p:cNvSpPr/>
          <p:nvPr/>
        </p:nvSpPr>
        <p:spPr>
          <a:xfrm>
            <a:off x="2278741" y="5765310"/>
            <a:ext cx="8814772" cy="495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 the data to CSV 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BCD07B-85F1-ED4A-0948-36A14509CEEE}"/>
              </a:ext>
            </a:extLst>
          </p:cNvPr>
          <p:cNvSpPr/>
          <p:nvPr/>
        </p:nvSpPr>
        <p:spPr>
          <a:xfrm flipH="1">
            <a:off x="10522856" y="7883872"/>
            <a:ext cx="238099" cy="346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A8961B1C-0903-E5A2-7725-03B8C8A4E66E}"/>
              </a:ext>
            </a:extLst>
          </p:cNvPr>
          <p:cNvSpPr/>
          <p:nvPr/>
        </p:nvSpPr>
        <p:spPr>
          <a:xfrm>
            <a:off x="2322840" y="4822205"/>
            <a:ext cx="8814773" cy="51177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Filtering the data to keep only Falcon 9 launches</a:t>
            </a:r>
          </a:p>
        </p:txBody>
      </p:sp>
    </p:spTree>
    <p:extLst>
      <p:ext uri="{BB962C8B-B14F-4D97-AF65-F5344CB8AC3E}">
        <p14:creationId xmlns:p14="http://schemas.microsoft.com/office/powerpoint/2010/main" val="204972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599" y="183988"/>
            <a:ext cx="10115585" cy="8033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badi"/>
              </a:rPr>
              <a:t>Data Collection - Scraping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EAC0465-1751-47C8-9200-CF24EEB5E1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084" y="1140497"/>
            <a:ext cx="1504060" cy="746703"/>
          </a:xfrm>
        </p:spPr>
        <p:txBody>
          <a:bodyPr>
            <a:norm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2FB0-4B95-6004-2EE7-E547811F5B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123372" y="1681490"/>
            <a:ext cx="2395729" cy="5176509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sets were collected by;</a:t>
            </a:r>
          </a:p>
          <a:p>
            <a:r>
              <a:rPr lang="en-US" dirty="0" err="1"/>
              <a:t>Webscraping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Wikipedia</a:t>
            </a:r>
            <a:r>
              <a:rPr lang="en-US" dirty="0"/>
              <a:t> using </a:t>
            </a:r>
            <a:r>
              <a:rPr lang="en-US" dirty="0" err="1"/>
              <a:t>Beautifulsoup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>
                <a:solidFill>
                  <a:schemeClr val="accent1"/>
                </a:solidFill>
              </a:rPr>
              <a:t>https://github.com/MillyAP/SPACEX-PROJECT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4A5D64-6352-598D-CBAE-DED5C13BF4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48503" y="1180838"/>
            <a:ext cx="1758517" cy="4571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      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44E9BE-8E77-4779-20B8-55F2D60BC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flipH="1" flipV="1">
            <a:off x="16749721" y="6428018"/>
            <a:ext cx="45719" cy="45719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6B6F6A-BD79-379B-4430-939401A13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4858" y="1170646"/>
            <a:ext cx="8971134" cy="4145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                                                    </a:t>
            </a:r>
            <a:r>
              <a:rPr lang="en-US" dirty="0" err="1"/>
              <a:t>Webscraping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69F073-ED74-7602-6860-1D10A1FCB7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73959" y="1631266"/>
            <a:ext cx="9622969" cy="511306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7240211"/>
            <a:ext cx="4837176" cy="4605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V="1">
            <a:off x="7903586" y="7286262"/>
            <a:ext cx="2211632" cy="15104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2F022-211C-4882-844C-086FEA6806AA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673083" y="7171633"/>
            <a:ext cx="7086600" cy="45719"/>
          </a:xfrm>
        </p:spPr>
      </p:pic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5852886" y="7391584"/>
            <a:ext cx="5105400" cy="45719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5393" y="7194492"/>
            <a:ext cx="4983480" cy="45719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889C4E6-7A81-7389-D7EB-9E4B4D25930A}"/>
              </a:ext>
            </a:extLst>
          </p:cNvPr>
          <p:cNvSpPr/>
          <p:nvPr/>
        </p:nvSpPr>
        <p:spPr>
          <a:xfrm>
            <a:off x="2367574" y="1722766"/>
            <a:ext cx="9635739" cy="712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Creating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beautifulsoup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AB7E7C6F-9EE5-A85A-6D89-4F6CD39CCBEA}"/>
              </a:ext>
            </a:extLst>
          </p:cNvPr>
          <p:cNvSpPr/>
          <p:nvPr/>
        </p:nvSpPr>
        <p:spPr>
          <a:xfrm>
            <a:off x="6613942" y="2423439"/>
            <a:ext cx="333823" cy="3655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F7569A-B2A0-98BA-B06B-C9FCFF200828}"/>
              </a:ext>
            </a:extLst>
          </p:cNvPr>
          <p:cNvSpPr/>
          <p:nvPr/>
        </p:nvSpPr>
        <p:spPr>
          <a:xfrm>
            <a:off x="2361188" y="2735289"/>
            <a:ext cx="9635739" cy="609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Getting column names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01E02EF-0942-4E14-3070-8257760759A7}"/>
              </a:ext>
            </a:extLst>
          </p:cNvPr>
          <p:cNvSpPr/>
          <p:nvPr/>
        </p:nvSpPr>
        <p:spPr>
          <a:xfrm flipH="1">
            <a:off x="6565191" y="3304177"/>
            <a:ext cx="428170" cy="2572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BCD07B-85F1-ED4A-0948-36A14509CEEE}"/>
              </a:ext>
            </a:extLst>
          </p:cNvPr>
          <p:cNvSpPr/>
          <p:nvPr/>
        </p:nvSpPr>
        <p:spPr>
          <a:xfrm flipH="1">
            <a:off x="10522856" y="7883872"/>
            <a:ext cx="238099" cy="346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D08F5D28-6580-3935-D298-B0073EB945EF}"/>
              </a:ext>
            </a:extLst>
          </p:cNvPr>
          <p:cNvSpPr/>
          <p:nvPr/>
        </p:nvSpPr>
        <p:spPr>
          <a:xfrm>
            <a:off x="6580257" y="4226360"/>
            <a:ext cx="398038" cy="4559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6ADB-375B-5197-D22F-2894586A5CF8}"/>
              </a:ext>
            </a:extLst>
          </p:cNvPr>
          <p:cNvSpPr/>
          <p:nvPr/>
        </p:nvSpPr>
        <p:spPr>
          <a:xfrm>
            <a:off x="2394858" y="4705242"/>
            <a:ext cx="9642125" cy="6288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Converting to final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dataframe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BBF381BB-12C6-DB12-A9E4-EC7E6B636F89}"/>
              </a:ext>
            </a:extLst>
          </p:cNvPr>
          <p:cNvSpPr/>
          <p:nvPr/>
        </p:nvSpPr>
        <p:spPr>
          <a:xfrm>
            <a:off x="6660149" y="5316370"/>
            <a:ext cx="341086" cy="3522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964BC6-035E-9E85-76D8-5840B2424108}"/>
              </a:ext>
            </a:extLst>
          </p:cNvPr>
          <p:cNvSpPr/>
          <p:nvPr/>
        </p:nvSpPr>
        <p:spPr>
          <a:xfrm>
            <a:off x="2353060" y="5723760"/>
            <a:ext cx="9642125" cy="6288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Convert data to CSV file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1416CD-09A6-CBA6-7D7B-2C10406129D7}"/>
              </a:ext>
            </a:extLst>
          </p:cNvPr>
          <p:cNvSpPr/>
          <p:nvPr/>
        </p:nvSpPr>
        <p:spPr>
          <a:xfrm>
            <a:off x="2361188" y="3595018"/>
            <a:ext cx="9642125" cy="685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Creating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launch_dict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0153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1760</TotalTime>
  <Words>2685</Words>
  <Application>Microsoft Office PowerPoint</Application>
  <PresentationFormat>Widescreen</PresentationFormat>
  <Paragraphs>511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 Unicode MS</vt:lpstr>
      <vt:lpstr>Abadi</vt:lpstr>
      <vt:lpstr>Arial</vt:lpstr>
      <vt:lpstr>Avenir Next LT Pro</vt:lpstr>
      <vt:lpstr>Calibri</vt:lpstr>
      <vt:lpstr>Calibri Light</vt:lpstr>
      <vt:lpstr>IBM Plex Mono SemiBold</vt:lpstr>
      <vt:lpstr>IBM Plex Mono Text</vt:lpstr>
      <vt:lpstr>Wingdings</vt:lpstr>
      <vt:lpstr>Custom Design</vt:lpstr>
      <vt:lpstr>ColorBlockVTI</vt:lpstr>
      <vt:lpstr>PowerPoint Presentation</vt:lpstr>
      <vt:lpstr>Table of Contents</vt:lpstr>
      <vt:lpstr>                    Introduction</vt:lpstr>
      <vt:lpstr>PowerPoint Presentation</vt:lpstr>
      <vt:lpstr>PowerPoint Presentation</vt:lpstr>
      <vt:lpstr>                Methodology</vt:lpstr>
      <vt:lpstr>Data Collection</vt:lpstr>
      <vt:lpstr>Data Collection – SpaceX API </vt:lpstr>
      <vt:lpstr>Data Collection - Scraping </vt:lpstr>
      <vt:lpstr>             Data Wrangling </vt:lpstr>
      <vt:lpstr>EDA with Data Visualization </vt:lpstr>
      <vt:lpstr>EDA with SQL</vt:lpstr>
      <vt:lpstr>              Build an Interactive Map with Folium </vt:lpstr>
      <vt:lpstr>    Building a Dashboard with plotly Dash </vt:lpstr>
      <vt:lpstr>       Predictive Analysis (Classification) </vt:lpstr>
      <vt:lpstr>PowerPoint Presentation</vt:lpstr>
      <vt:lpstr>PowerPoint Presentation</vt:lpstr>
      <vt:lpstr>Flight Number vs. Launch Site </vt:lpstr>
      <vt:lpstr>Payload vs. Launch Site </vt:lpstr>
      <vt:lpstr>Success Rate  vs. Orbit Type </vt:lpstr>
      <vt:lpstr>Flight  vs. Orbit Type </vt:lpstr>
      <vt:lpstr>Payload  vs. Orbit Type </vt:lpstr>
      <vt:lpstr>Launch Success Yearly Trend </vt:lpstr>
      <vt:lpstr>PowerPoint Presentation</vt:lpstr>
      <vt:lpstr>Launch sites begin with ‘CCA’</vt:lpstr>
      <vt:lpstr>PowerPoint Presentation</vt:lpstr>
      <vt:lpstr>PowerPoint Presentation</vt:lpstr>
      <vt:lpstr>PowerPoint Presentation</vt:lpstr>
      <vt:lpstr>PowerPoint Presentation</vt:lpstr>
      <vt:lpstr>Total Number of Successful and Failure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Color Labeled launch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Millicent Patrick</cp:lastModifiedBy>
  <cp:revision>202</cp:revision>
  <dcterms:created xsi:type="dcterms:W3CDTF">2021-04-29T18:58:34Z</dcterms:created>
  <dcterms:modified xsi:type="dcterms:W3CDTF">2023-06-12T05:00:47Z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